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5" r:id="rId1"/>
  </p:sldMasterIdLst>
  <p:notesMasterIdLst>
    <p:notesMasterId r:id="rId25"/>
  </p:notesMasterIdLst>
  <p:sldIdLst>
    <p:sldId id="256" r:id="rId2"/>
    <p:sldId id="340" r:id="rId3"/>
    <p:sldId id="370" r:id="rId4"/>
    <p:sldId id="365" r:id="rId5"/>
    <p:sldId id="366" r:id="rId6"/>
    <p:sldId id="371" r:id="rId7"/>
    <p:sldId id="364" r:id="rId8"/>
    <p:sldId id="354" r:id="rId9"/>
    <p:sldId id="355" r:id="rId10"/>
    <p:sldId id="357" r:id="rId11"/>
    <p:sldId id="358" r:id="rId12"/>
    <p:sldId id="359" r:id="rId13"/>
    <p:sldId id="360" r:id="rId14"/>
    <p:sldId id="361" r:id="rId15"/>
    <p:sldId id="362" r:id="rId16"/>
    <p:sldId id="363" r:id="rId17"/>
    <p:sldId id="368" r:id="rId18"/>
    <p:sldId id="372" r:id="rId19"/>
    <p:sldId id="374" r:id="rId20"/>
    <p:sldId id="298" r:id="rId21"/>
    <p:sldId id="369" r:id="rId22"/>
    <p:sldId id="373" r:id="rId23"/>
    <p:sldId id="367"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071018-E768-4DA5-A58C-9C9B92BA8D69}">
  <a:tblStyle styleId="{8A071018-E768-4DA5-A58C-9C9B92BA8D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72" autoAdjust="0"/>
  </p:normalViewPr>
  <p:slideViewPr>
    <p:cSldViewPr snapToGrid="0">
      <p:cViewPr varScale="1">
        <p:scale>
          <a:sx n="128" d="100"/>
          <a:sy n="128" d="100"/>
        </p:scale>
        <p:origin x="11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a:extLst>
            <a:ext uri="{FF2B5EF4-FFF2-40B4-BE49-F238E27FC236}">
              <a16:creationId xmlns:a16="http://schemas.microsoft.com/office/drawing/2014/main" id="{3B4B9635-AAEE-63DB-6C8F-EABDBC18B82B}"/>
            </a:ext>
          </a:extLst>
        </p:cNvPr>
        <p:cNvGrpSpPr/>
        <p:nvPr/>
      </p:nvGrpSpPr>
      <p:grpSpPr>
        <a:xfrm>
          <a:off x="0" y="0"/>
          <a:ext cx="0" cy="0"/>
          <a:chOff x="0" y="0"/>
          <a:chExt cx="0" cy="0"/>
        </a:xfrm>
      </p:grpSpPr>
      <p:sp>
        <p:nvSpPr>
          <p:cNvPr id="1214" name="Google Shape;1214;g11710476bc4_0_457:notes">
            <a:extLst>
              <a:ext uri="{FF2B5EF4-FFF2-40B4-BE49-F238E27FC236}">
                <a16:creationId xmlns:a16="http://schemas.microsoft.com/office/drawing/2014/main" id="{B2AC5B67-4A60-7FEE-E1F1-30F3608963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11710476bc4_0_457:notes">
            <a:extLst>
              <a:ext uri="{FF2B5EF4-FFF2-40B4-BE49-F238E27FC236}">
                <a16:creationId xmlns:a16="http://schemas.microsoft.com/office/drawing/2014/main" id="{92F231BA-3D77-FC68-9C93-25D92189AC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204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2007B3F0-5796-602C-3515-9CF6F65BABC3}"/>
            </a:ext>
          </a:extLst>
        </p:cNvPr>
        <p:cNvGrpSpPr/>
        <p:nvPr/>
      </p:nvGrpSpPr>
      <p:grpSpPr>
        <a:xfrm>
          <a:off x="0" y="0"/>
          <a:ext cx="0" cy="0"/>
          <a:chOff x="0" y="0"/>
          <a:chExt cx="0" cy="0"/>
        </a:xfrm>
      </p:grpSpPr>
      <p:sp>
        <p:nvSpPr>
          <p:cNvPr id="790" name="Google Shape;790;g13808d40dd4_0_1:notes">
            <a:extLst>
              <a:ext uri="{FF2B5EF4-FFF2-40B4-BE49-F238E27FC236}">
                <a16:creationId xmlns:a16="http://schemas.microsoft.com/office/drawing/2014/main" id="{8544774B-C9FA-8808-D0ED-03ADA07377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3808d40dd4_0_1:notes">
            <a:extLst>
              <a:ext uri="{FF2B5EF4-FFF2-40B4-BE49-F238E27FC236}">
                <a16:creationId xmlns:a16="http://schemas.microsoft.com/office/drawing/2014/main" id="{B3EB9EF8-0FC0-E059-797E-E801A54CB0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865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a:extLst>
            <a:ext uri="{FF2B5EF4-FFF2-40B4-BE49-F238E27FC236}">
              <a16:creationId xmlns:a16="http://schemas.microsoft.com/office/drawing/2014/main" id="{312F3B7F-696B-7606-8C80-82BA6F0308F4}"/>
            </a:ext>
          </a:extLst>
        </p:cNvPr>
        <p:cNvGrpSpPr/>
        <p:nvPr/>
      </p:nvGrpSpPr>
      <p:grpSpPr>
        <a:xfrm>
          <a:off x="0" y="0"/>
          <a:ext cx="0" cy="0"/>
          <a:chOff x="0" y="0"/>
          <a:chExt cx="0" cy="0"/>
        </a:xfrm>
      </p:grpSpPr>
      <p:sp>
        <p:nvSpPr>
          <p:cNvPr id="964" name="Google Shape;964;g13808d40dd4_0_198:notes">
            <a:extLst>
              <a:ext uri="{FF2B5EF4-FFF2-40B4-BE49-F238E27FC236}">
                <a16:creationId xmlns:a16="http://schemas.microsoft.com/office/drawing/2014/main" id="{CA3C099D-0EEE-86CB-40E5-7683807300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3808d40dd4_0_198:notes">
            <a:extLst>
              <a:ext uri="{FF2B5EF4-FFF2-40B4-BE49-F238E27FC236}">
                <a16:creationId xmlns:a16="http://schemas.microsoft.com/office/drawing/2014/main" id="{146A6EFD-0BB7-0E98-3D6C-ACBD2EE922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578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a:extLst>
            <a:ext uri="{FF2B5EF4-FFF2-40B4-BE49-F238E27FC236}">
              <a16:creationId xmlns:a16="http://schemas.microsoft.com/office/drawing/2014/main" id="{C503F79B-65CE-74BF-FC41-7CFA2847C01B}"/>
            </a:ext>
          </a:extLst>
        </p:cNvPr>
        <p:cNvGrpSpPr/>
        <p:nvPr/>
      </p:nvGrpSpPr>
      <p:grpSpPr>
        <a:xfrm>
          <a:off x="0" y="0"/>
          <a:ext cx="0" cy="0"/>
          <a:chOff x="0" y="0"/>
          <a:chExt cx="0" cy="0"/>
        </a:xfrm>
      </p:grpSpPr>
      <p:sp>
        <p:nvSpPr>
          <p:cNvPr id="837" name="Google Shape;837;g13808d40dd4_0_28:notes">
            <a:extLst>
              <a:ext uri="{FF2B5EF4-FFF2-40B4-BE49-F238E27FC236}">
                <a16:creationId xmlns:a16="http://schemas.microsoft.com/office/drawing/2014/main" id="{98921F56-6274-4E32-B227-21A67E3694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08d40dd4_0_28:notes">
            <a:extLst>
              <a:ext uri="{FF2B5EF4-FFF2-40B4-BE49-F238E27FC236}">
                <a16:creationId xmlns:a16="http://schemas.microsoft.com/office/drawing/2014/main" id="{C4B1D5C6-D34C-2940-FED3-DA8DE922BD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68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a:extLst>
            <a:ext uri="{FF2B5EF4-FFF2-40B4-BE49-F238E27FC236}">
              <a16:creationId xmlns:a16="http://schemas.microsoft.com/office/drawing/2014/main" id="{D333CF4B-C9B0-B240-E90B-DFA4B113A90A}"/>
            </a:ext>
          </a:extLst>
        </p:cNvPr>
        <p:cNvGrpSpPr/>
        <p:nvPr/>
      </p:nvGrpSpPr>
      <p:grpSpPr>
        <a:xfrm>
          <a:off x="0" y="0"/>
          <a:ext cx="0" cy="0"/>
          <a:chOff x="0" y="0"/>
          <a:chExt cx="0" cy="0"/>
        </a:xfrm>
      </p:grpSpPr>
      <p:sp>
        <p:nvSpPr>
          <p:cNvPr id="1639" name="Google Shape;1639;g1173cd25692_0_283:notes">
            <a:extLst>
              <a:ext uri="{FF2B5EF4-FFF2-40B4-BE49-F238E27FC236}">
                <a16:creationId xmlns:a16="http://schemas.microsoft.com/office/drawing/2014/main" id="{BB7013E0-43B7-F756-4C01-3D5348AE52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1173cd25692_0_283:notes">
            <a:extLst>
              <a:ext uri="{FF2B5EF4-FFF2-40B4-BE49-F238E27FC236}">
                <a16:creationId xmlns:a16="http://schemas.microsoft.com/office/drawing/2014/main" id="{083C1164-60A3-C77A-323C-F9974CB421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3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a:extLst>
            <a:ext uri="{FF2B5EF4-FFF2-40B4-BE49-F238E27FC236}">
              <a16:creationId xmlns:a16="http://schemas.microsoft.com/office/drawing/2014/main" id="{79E2C5E5-29C9-8191-ED63-EF3BC522D455}"/>
            </a:ext>
          </a:extLst>
        </p:cNvPr>
        <p:cNvGrpSpPr/>
        <p:nvPr/>
      </p:nvGrpSpPr>
      <p:grpSpPr>
        <a:xfrm>
          <a:off x="0" y="0"/>
          <a:ext cx="0" cy="0"/>
          <a:chOff x="0" y="0"/>
          <a:chExt cx="0" cy="0"/>
        </a:xfrm>
      </p:grpSpPr>
      <p:sp>
        <p:nvSpPr>
          <p:cNvPr id="768" name="Google Shape;768;gf38a612b63_1_70:notes">
            <a:extLst>
              <a:ext uri="{FF2B5EF4-FFF2-40B4-BE49-F238E27FC236}">
                <a16:creationId xmlns:a16="http://schemas.microsoft.com/office/drawing/2014/main" id="{FA0163C3-4348-E1B0-8429-F4EFBA1DB4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38a612b63_1_70:notes">
            <a:extLst>
              <a:ext uri="{FF2B5EF4-FFF2-40B4-BE49-F238E27FC236}">
                <a16:creationId xmlns:a16="http://schemas.microsoft.com/office/drawing/2014/main" id="{6B123708-3213-7DF3-683F-17A71C8CD7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84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a:extLst>
            <a:ext uri="{FF2B5EF4-FFF2-40B4-BE49-F238E27FC236}">
              <a16:creationId xmlns:a16="http://schemas.microsoft.com/office/drawing/2014/main" id="{DE202AFB-712A-8421-B9FB-541B46DCB639}"/>
            </a:ext>
          </a:extLst>
        </p:cNvPr>
        <p:cNvGrpSpPr/>
        <p:nvPr/>
      </p:nvGrpSpPr>
      <p:grpSpPr>
        <a:xfrm>
          <a:off x="0" y="0"/>
          <a:ext cx="0" cy="0"/>
          <a:chOff x="0" y="0"/>
          <a:chExt cx="0" cy="0"/>
        </a:xfrm>
      </p:grpSpPr>
      <p:sp>
        <p:nvSpPr>
          <p:cNvPr id="1058" name="Google Shape;1058;g11710476bc4_0_252:notes">
            <a:extLst>
              <a:ext uri="{FF2B5EF4-FFF2-40B4-BE49-F238E27FC236}">
                <a16:creationId xmlns:a16="http://schemas.microsoft.com/office/drawing/2014/main" id="{2D28A7BB-49D8-E277-90A6-F1A6550CE1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710476bc4_0_252:notes">
            <a:extLst>
              <a:ext uri="{FF2B5EF4-FFF2-40B4-BE49-F238E27FC236}">
                <a16:creationId xmlns:a16="http://schemas.microsoft.com/office/drawing/2014/main" id="{B898B871-3F90-1E40-F442-4B6EBE8035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173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a:extLst>
            <a:ext uri="{FF2B5EF4-FFF2-40B4-BE49-F238E27FC236}">
              <a16:creationId xmlns:a16="http://schemas.microsoft.com/office/drawing/2014/main" id="{6EF32E65-4158-82D6-F915-4D8E696D52E8}"/>
            </a:ext>
          </a:extLst>
        </p:cNvPr>
        <p:cNvGrpSpPr/>
        <p:nvPr/>
      </p:nvGrpSpPr>
      <p:grpSpPr>
        <a:xfrm>
          <a:off x="0" y="0"/>
          <a:ext cx="0" cy="0"/>
          <a:chOff x="0" y="0"/>
          <a:chExt cx="0" cy="0"/>
        </a:xfrm>
      </p:grpSpPr>
      <p:sp>
        <p:nvSpPr>
          <p:cNvPr id="1530" name="Google Shape;1530;g1173cd25692_0_135:notes">
            <a:extLst>
              <a:ext uri="{FF2B5EF4-FFF2-40B4-BE49-F238E27FC236}">
                <a16:creationId xmlns:a16="http://schemas.microsoft.com/office/drawing/2014/main" id="{F1620F36-EA8E-F8C9-5D0C-8E7B7FD5D8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173cd25692_0_135:notes">
            <a:extLst>
              <a:ext uri="{FF2B5EF4-FFF2-40B4-BE49-F238E27FC236}">
                <a16:creationId xmlns:a16="http://schemas.microsoft.com/office/drawing/2014/main" id="{489472FD-BEBA-91D6-F4FB-6A5036266B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770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a:extLst>
            <a:ext uri="{FF2B5EF4-FFF2-40B4-BE49-F238E27FC236}">
              <a16:creationId xmlns:a16="http://schemas.microsoft.com/office/drawing/2014/main" id="{D237EBD6-24AC-7C11-F4A1-4814AC9517AB}"/>
            </a:ext>
          </a:extLst>
        </p:cNvPr>
        <p:cNvGrpSpPr/>
        <p:nvPr/>
      </p:nvGrpSpPr>
      <p:grpSpPr>
        <a:xfrm>
          <a:off x="0" y="0"/>
          <a:ext cx="0" cy="0"/>
          <a:chOff x="0" y="0"/>
          <a:chExt cx="0" cy="0"/>
        </a:xfrm>
      </p:grpSpPr>
      <p:sp>
        <p:nvSpPr>
          <p:cNvPr id="1158" name="Google Shape;1158;g11710476bc4_0_366:notes">
            <a:extLst>
              <a:ext uri="{FF2B5EF4-FFF2-40B4-BE49-F238E27FC236}">
                <a16:creationId xmlns:a16="http://schemas.microsoft.com/office/drawing/2014/main" id="{A7C5D456-0119-EC70-278E-1F8B254072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1710476bc4_0_366:notes">
            <a:extLst>
              <a:ext uri="{FF2B5EF4-FFF2-40B4-BE49-F238E27FC236}">
                <a16:creationId xmlns:a16="http://schemas.microsoft.com/office/drawing/2014/main" id="{1BBA0FBF-B262-95CE-6218-310E3047E9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21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a:extLst>
            <a:ext uri="{FF2B5EF4-FFF2-40B4-BE49-F238E27FC236}">
              <a16:creationId xmlns:a16="http://schemas.microsoft.com/office/drawing/2014/main" id="{9929257D-2BBA-4F9E-D60E-DE5DD3B64506}"/>
            </a:ext>
          </a:extLst>
        </p:cNvPr>
        <p:cNvGrpSpPr/>
        <p:nvPr/>
      </p:nvGrpSpPr>
      <p:grpSpPr>
        <a:xfrm>
          <a:off x="0" y="0"/>
          <a:ext cx="0" cy="0"/>
          <a:chOff x="0" y="0"/>
          <a:chExt cx="0" cy="0"/>
        </a:xfrm>
      </p:grpSpPr>
      <p:sp>
        <p:nvSpPr>
          <p:cNvPr id="3739" name="Google Shape;3739;g1173cd25692_0_735:notes">
            <a:extLst>
              <a:ext uri="{FF2B5EF4-FFF2-40B4-BE49-F238E27FC236}">
                <a16:creationId xmlns:a16="http://schemas.microsoft.com/office/drawing/2014/main" id="{4944D1F1-8F78-A6C2-28EC-0DC9C0D6BF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0" name="Google Shape;3740;g1173cd25692_0_735:notes">
            <a:extLst>
              <a:ext uri="{FF2B5EF4-FFF2-40B4-BE49-F238E27FC236}">
                <a16:creationId xmlns:a16="http://schemas.microsoft.com/office/drawing/2014/main" id="{EE48067A-FABD-C2B9-40F0-AAE3811E1E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013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a:extLst>
            <a:ext uri="{FF2B5EF4-FFF2-40B4-BE49-F238E27FC236}">
              <a16:creationId xmlns:a16="http://schemas.microsoft.com/office/drawing/2014/main" id="{4C6B55A4-C348-E80D-5885-AF440DA96827}"/>
            </a:ext>
          </a:extLst>
        </p:cNvPr>
        <p:cNvGrpSpPr/>
        <p:nvPr/>
      </p:nvGrpSpPr>
      <p:grpSpPr>
        <a:xfrm>
          <a:off x="0" y="0"/>
          <a:ext cx="0" cy="0"/>
          <a:chOff x="0" y="0"/>
          <a:chExt cx="0" cy="0"/>
        </a:xfrm>
      </p:grpSpPr>
      <p:sp>
        <p:nvSpPr>
          <p:cNvPr id="697" name="Google Shape;697;g137fc7cce3d_0_177:notes">
            <a:extLst>
              <a:ext uri="{FF2B5EF4-FFF2-40B4-BE49-F238E27FC236}">
                <a16:creationId xmlns:a16="http://schemas.microsoft.com/office/drawing/2014/main" id="{298976AC-7B5D-C019-B77F-D6AC08519C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37fc7cce3d_0_177:notes">
            <a:extLst>
              <a:ext uri="{FF2B5EF4-FFF2-40B4-BE49-F238E27FC236}">
                <a16:creationId xmlns:a16="http://schemas.microsoft.com/office/drawing/2014/main" id="{E12E630B-32DC-1E01-73B4-69304292CF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92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1173cd25692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1173cd2569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207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4298718F-D68B-993B-0A3F-EB10B7B6C332}"/>
            </a:ext>
          </a:extLst>
        </p:cNvPr>
        <p:cNvGrpSpPr/>
        <p:nvPr/>
      </p:nvGrpSpPr>
      <p:grpSpPr>
        <a:xfrm>
          <a:off x="0" y="0"/>
          <a:ext cx="0" cy="0"/>
          <a:chOff x="0" y="0"/>
          <a:chExt cx="0" cy="0"/>
        </a:xfrm>
      </p:grpSpPr>
      <p:sp>
        <p:nvSpPr>
          <p:cNvPr id="654" name="Google Shape;654;g137fc7cce3d_0_0:notes">
            <a:extLst>
              <a:ext uri="{FF2B5EF4-FFF2-40B4-BE49-F238E27FC236}">
                <a16:creationId xmlns:a16="http://schemas.microsoft.com/office/drawing/2014/main" id="{0EDAEBE5-D944-8DC5-8817-A1AC3847C2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7fc7cce3d_0_0:notes">
            <a:extLst>
              <a:ext uri="{FF2B5EF4-FFF2-40B4-BE49-F238E27FC236}">
                <a16:creationId xmlns:a16="http://schemas.microsoft.com/office/drawing/2014/main" id="{86B862DE-2A1F-22E4-0212-54351AF409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309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a:extLst>
            <a:ext uri="{FF2B5EF4-FFF2-40B4-BE49-F238E27FC236}">
              <a16:creationId xmlns:a16="http://schemas.microsoft.com/office/drawing/2014/main" id="{12E4D35C-BC51-65B9-713C-83B0A0B365B3}"/>
            </a:ext>
          </a:extLst>
        </p:cNvPr>
        <p:cNvGrpSpPr/>
        <p:nvPr/>
      </p:nvGrpSpPr>
      <p:grpSpPr>
        <a:xfrm>
          <a:off x="0" y="0"/>
          <a:ext cx="0" cy="0"/>
          <a:chOff x="0" y="0"/>
          <a:chExt cx="0" cy="0"/>
        </a:xfrm>
      </p:grpSpPr>
      <p:sp>
        <p:nvSpPr>
          <p:cNvPr id="1427" name="Google Shape;1427;g138212783df_0_46:notes">
            <a:extLst>
              <a:ext uri="{FF2B5EF4-FFF2-40B4-BE49-F238E27FC236}">
                <a16:creationId xmlns:a16="http://schemas.microsoft.com/office/drawing/2014/main" id="{D1369981-EEA2-B837-A185-B72A9484FB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38212783df_0_46:notes">
            <a:extLst>
              <a:ext uri="{FF2B5EF4-FFF2-40B4-BE49-F238E27FC236}">
                <a16:creationId xmlns:a16="http://schemas.microsoft.com/office/drawing/2014/main" id="{C6208B3D-989D-D698-C771-36BBBE5780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95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2">
          <a:extLst>
            <a:ext uri="{FF2B5EF4-FFF2-40B4-BE49-F238E27FC236}">
              <a16:creationId xmlns:a16="http://schemas.microsoft.com/office/drawing/2014/main" id="{0F44F6E7-13A7-28F4-7FE0-3541CE45FBDE}"/>
            </a:ext>
          </a:extLst>
        </p:cNvPr>
        <p:cNvGrpSpPr/>
        <p:nvPr/>
      </p:nvGrpSpPr>
      <p:grpSpPr>
        <a:xfrm>
          <a:off x="0" y="0"/>
          <a:ext cx="0" cy="0"/>
          <a:chOff x="0" y="0"/>
          <a:chExt cx="0" cy="0"/>
        </a:xfrm>
      </p:grpSpPr>
      <p:sp>
        <p:nvSpPr>
          <p:cNvPr id="3863" name="Google Shape;3863;g1173cd25692_0_961:notes">
            <a:extLst>
              <a:ext uri="{FF2B5EF4-FFF2-40B4-BE49-F238E27FC236}">
                <a16:creationId xmlns:a16="http://schemas.microsoft.com/office/drawing/2014/main" id="{DBB89581-642F-4982-8F8B-21846810C5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4" name="Google Shape;3864;g1173cd25692_0_961:notes">
            <a:extLst>
              <a:ext uri="{FF2B5EF4-FFF2-40B4-BE49-F238E27FC236}">
                <a16:creationId xmlns:a16="http://schemas.microsoft.com/office/drawing/2014/main" id="{7D526921-5C73-75EE-9E2C-180B6F06FF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927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a:extLst>
            <a:ext uri="{FF2B5EF4-FFF2-40B4-BE49-F238E27FC236}">
              <a16:creationId xmlns:a16="http://schemas.microsoft.com/office/drawing/2014/main" id="{4D56288B-A554-138A-F979-BC4D44DA5847}"/>
            </a:ext>
          </a:extLst>
        </p:cNvPr>
        <p:cNvGrpSpPr/>
        <p:nvPr/>
      </p:nvGrpSpPr>
      <p:grpSpPr>
        <a:xfrm>
          <a:off x="0" y="0"/>
          <a:ext cx="0" cy="0"/>
          <a:chOff x="0" y="0"/>
          <a:chExt cx="0" cy="0"/>
        </a:xfrm>
      </p:grpSpPr>
      <p:sp>
        <p:nvSpPr>
          <p:cNvPr id="1302" name="Google Shape;1302;g13808d40dd4_0_495:notes">
            <a:extLst>
              <a:ext uri="{FF2B5EF4-FFF2-40B4-BE49-F238E27FC236}">
                <a16:creationId xmlns:a16="http://schemas.microsoft.com/office/drawing/2014/main" id="{410570D3-1B4E-193A-8B9D-A938B80203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13808d40dd4_0_495:notes">
            <a:extLst>
              <a:ext uri="{FF2B5EF4-FFF2-40B4-BE49-F238E27FC236}">
                <a16:creationId xmlns:a16="http://schemas.microsoft.com/office/drawing/2014/main" id="{C500507E-7C67-A0E4-B240-3DDF7DD300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627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a:extLst>
            <a:ext uri="{FF2B5EF4-FFF2-40B4-BE49-F238E27FC236}">
              <a16:creationId xmlns:a16="http://schemas.microsoft.com/office/drawing/2014/main" id="{B27AF8D4-BCD6-8A0D-ADC1-A1CFC6FCC3D5}"/>
            </a:ext>
          </a:extLst>
        </p:cNvPr>
        <p:cNvGrpSpPr/>
        <p:nvPr/>
      </p:nvGrpSpPr>
      <p:grpSpPr>
        <a:xfrm>
          <a:off x="0" y="0"/>
          <a:ext cx="0" cy="0"/>
          <a:chOff x="0" y="0"/>
          <a:chExt cx="0" cy="0"/>
        </a:xfrm>
      </p:grpSpPr>
      <p:sp>
        <p:nvSpPr>
          <p:cNvPr id="1368" name="Google Shape;1368;g11710476bc4_0_613:notes">
            <a:extLst>
              <a:ext uri="{FF2B5EF4-FFF2-40B4-BE49-F238E27FC236}">
                <a16:creationId xmlns:a16="http://schemas.microsoft.com/office/drawing/2014/main" id="{98B76D5A-DE94-8565-9090-E8EAAC56A0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1710476bc4_0_613:notes">
            <a:extLst>
              <a:ext uri="{FF2B5EF4-FFF2-40B4-BE49-F238E27FC236}">
                <a16:creationId xmlns:a16="http://schemas.microsoft.com/office/drawing/2014/main" id="{D1C241FC-4210-6837-F59B-2A4ABCE395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55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a:extLst>
            <a:ext uri="{FF2B5EF4-FFF2-40B4-BE49-F238E27FC236}">
              <a16:creationId xmlns:a16="http://schemas.microsoft.com/office/drawing/2014/main" id="{5E3F5FEF-C96A-41FE-42C9-FAA2ECCF1391}"/>
            </a:ext>
          </a:extLst>
        </p:cNvPr>
        <p:cNvGrpSpPr/>
        <p:nvPr/>
      </p:nvGrpSpPr>
      <p:grpSpPr>
        <a:xfrm>
          <a:off x="0" y="0"/>
          <a:ext cx="0" cy="0"/>
          <a:chOff x="0" y="0"/>
          <a:chExt cx="0" cy="0"/>
        </a:xfrm>
      </p:grpSpPr>
      <p:sp>
        <p:nvSpPr>
          <p:cNvPr id="1274" name="Google Shape;1274;g11710476bc4_0_508:notes">
            <a:extLst>
              <a:ext uri="{FF2B5EF4-FFF2-40B4-BE49-F238E27FC236}">
                <a16:creationId xmlns:a16="http://schemas.microsoft.com/office/drawing/2014/main" id="{678C089D-8AA9-38EB-803F-FE5D6931FC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1710476bc4_0_508:notes">
            <a:extLst>
              <a:ext uri="{FF2B5EF4-FFF2-40B4-BE49-F238E27FC236}">
                <a16:creationId xmlns:a16="http://schemas.microsoft.com/office/drawing/2014/main" id="{7AC2E1EF-73AD-CCFF-AB76-64FF67B4F4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93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a:extLst>
            <a:ext uri="{FF2B5EF4-FFF2-40B4-BE49-F238E27FC236}">
              <a16:creationId xmlns:a16="http://schemas.microsoft.com/office/drawing/2014/main" id="{6DA9590D-CC84-751B-CC31-E80F7A8F869D}"/>
            </a:ext>
          </a:extLst>
        </p:cNvPr>
        <p:cNvGrpSpPr/>
        <p:nvPr/>
      </p:nvGrpSpPr>
      <p:grpSpPr>
        <a:xfrm>
          <a:off x="0" y="0"/>
          <a:ext cx="0" cy="0"/>
          <a:chOff x="0" y="0"/>
          <a:chExt cx="0" cy="0"/>
        </a:xfrm>
      </p:grpSpPr>
      <p:sp>
        <p:nvSpPr>
          <p:cNvPr id="1041" name="Google Shape;1041;g13808d40dd4_0_224:notes">
            <a:extLst>
              <a:ext uri="{FF2B5EF4-FFF2-40B4-BE49-F238E27FC236}">
                <a16:creationId xmlns:a16="http://schemas.microsoft.com/office/drawing/2014/main" id="{DA5D6CD5-5F52-0E4A-38E6-41DA1236ED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3808d40dd4_0_224:notes">
            <a:extLst>
              <a:ext uri="{FF2B5EF4-FFF2-40B4-BE49-F238E27FC236}">
                <a16:creationId xmlns:a16="http://schemas.microsoft.com/office/drawing/2014/main" id="{50FB58DB-FCA4-F827-64AE-B94A31F70D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037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a:extLst>
            <a:ext uri="{FF2B5EF4-FFF2-40B4-BE49-F238E27FC236}">
              <a16:creationId xmlns:a16="http://schemas.microsoft.com/office/drawing/2014/main" id="{BEF47305-D3CB-E23B-095B-60AA36B498BD}"/>
            </a:ext>
          </a:extLst>
        </p:cNvPr>
        <p:cNvGrpSpPr/>
        <p:nvPr/>
      </p:nvGrpSpPr>
      <p:grpSpPr>
        <a:xfrm>
          <a:off x="0" y="0"/>
          <a:ext cx="0" cy="0"/>
          <a:chOff x="0" y="0"/>
          <a:chExt cx="0" cy="0"/>
        </a:xfrm>
      </p:grpSpPr>
      <p:sp>
        <p:nvSpPr>
          <p:cNvPr id="1011" name="Google Shape;1011;g11710476bc4_0_203:notes">
            <a:extLst>
              <a:ext uri="{FF2B5EF4-FFF2-40B4-BE49-F238E27FC236}">
                <a16:creationId xmlns:a16="http://schemas.microsoft.com/office/drawing/2014/main" id="{D81F0A44-2BD2-81AE-29FB-0846EAB842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1710476bc4_0_203:notes">
            <a:extLst>
              <a:ext uri="{FF2B5EF4-FFF2-40B4-BE49-F238E27FC236}">
                <a16:creationId xmlns:a16="http://schemas.microsoft.com/office/drawing/2014/main" id="{B08BD832-6201-EC45-C4F8-99029B2F9A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A recent incident where an AI model allegedly refused shutdown commands underscores the potential risks of autonomous AI </a:t>
            </a:r>
            <a:r>
              <a:rPr lang="en-US" dirty="0" err="1"/>
              <a:t>behavio</a:t>
            </a:r>
            <a:endParaRPr dirty="0"/>
          </a:p>
        </p:txBody>
      </p:sp>
    </p:spTree>
    <p:extLst>
      <p:ext uri="{BB962C8B-B14F-4D97-AF65-F5344CB8AC3E}">
        <p14:creationId xmlns:p14="http://schemas.microsoft.com/office/powerpoint/2010/main" val="2568946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a:extLst>
            <a:ext uri="{FF2B5EF4-FFF2-40B4-BE49-F238E27FC236}">
              <a16:creationId xmlns:a16="http://schemas.microsoft.com/office/drawing/2014/main" id="{31ECACE7-8D24-01AF-0248-0BD023B0EF2C}"/>
            </a:ext>
          </a:extLst>
        </p:cNvPr>
        <p:cNvGrpSpPr/>
        <p:nvPr/>
      </p:nvGrpSpPr>
      <p:grpSpPr>
        <a:xfrm>
          <a:off x="0" y="0"/>
          <a:ext cx="0" cy="0"/>
          <a:chOff x="0" y="0"/>
          <a:chExt cx="0" cy="0"/>
        </a:xfrm>
      </p:grpSpPr>
      <p:sp>
        <p:nvSpPr>
          <p:cNvPr id="866" name="Google Shape;866;g11710476bc4_0_74:notes">
            <a:extLst>
              <a:ext uri="{FF2B5EF4-FFF2-40B4-BE49-F238E27FC236}">
                <a16:creationId xmlns:a16="http://schemas.microsoft.com/office/drawing/2014/main" id="{4F7EAC3D-A12E-AEB8-28C3-975852CE98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1710476bc4_0_74:notes">
            <a:extLst>
              <a:ext uri="{FF2B5EF4-FFF2-40B4-BE49-F238E27FC236}">
                <a16:creationId xmlns:a16="http://schemas.microsoft.com/office/drawing/2014/main" id="{A58EF26F-0B0F-D9D2-AEF4-1842811707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648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a:extLst>
            <a:ext uri="{FF2B5EF4-FFF2-40B4-BE49-F238E27FC236}">
              <a16:creationId xmlns:a16="http://schemas.microsoft.com/office/drawing/2014/main" id="{AEAD00F4-CA2B-28AA-BA0A-CBFADEF757BA}"/>
            </a:ext>
          </a:extLst>
        </p:cNvPr>
        <p:cNvGrpSpPr/>
        <p:nvPr/>
      </p:nvGrpSpPr>
      <p:grpSpPr>
        <a:xfrm>
          <a:off x="0" y="0"/>
          <a:ext cx="0" cy="0"/>
          <a:chOff x="0" y="0"/>
          <a:chExt cx="0" cy="0"/>
        </a:xfrm>
      </p:grpSpPr>
      <p:sp>
        <p:nvSpPr>
          <p:cNvPr id="837" name="Google Shape;837;g13808d40dd4_0_28:notes">
            <a:extLst>
              <a:ext uri="{FF2B5EF4-FFF2-40B4-BE49-F238E27FC236}">
                <a16:creationId xmlns:a16="http://schemas.microsoft.com/office/drawing/2014/main" id="{0594E6A8-CF53-17AA-C25E-09FBDE13DC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3808d40dd4_0_28:notes">
            <a:extLst>
              <a:ext uri="{FF2B5EF4-FFF2-40B4-BE49-F238E27FC236}">
                <a16:creationId xmlns:a16="http://schemas.microsoft.com/office/drawing/2014/main" id="{F687792B-8E8E-266D-3292-3FBE018254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233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7">
  <p:cSld name="CUSTOM_4_1_1_1_1_1">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4972850" y="799825"/>
            <a:ext cx="3266400" cy="2255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5"/>
          <p:cNvSpPr txBox="1">
            <a:spLocks noGrp="1"/>
          </p:cNvSpPr>
          <p:nvPr>
            <p:ph type="subTitle" idx="1"/>
          </p:nvPr>
        </p:nvSpPr>
        <p:spPr>
          <a:xfrm>
            <a:off x="4972850" y="3098996"/>
            <a:ext cx="3266400" cy="114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5"/>
          <p:cNvSpPr/>
          <p:nvPr/>
        </p:nvSpPr>
        <p:spPr>
          <a:xfrm rot="10800000" flipH="1">
            <a:off x="-1273325" y="-8782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a:spLocks noGrp="1"/>
          </p:cNvSpPr>
          <p:nvPr>
            <p:ph type="pic" idx="2"/>
          </p:nvPr>
        </p:nvSpPr>
        <p:spPr>
          <a:xfrm>
            <a:off x="0" y="175"/>
            <a:ext cx="3813000" cy="5143500"/>
          </a:xfrm>
          <a:prstGeom prst="snip2DiagRect">
            <a:avLst>
              <a:gd name="adj1" fmla="val 0"/>
              <a:gd name="adj2" fmla="val 16667"/>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8">
  <p:cSld name="CUSTOM_4_1_1_2">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26"/>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txBox="1">
            <a:spLocks noGrp="1"/>
          </p:cNvSpPr>
          <p:nvPr>
            <p:ph type="title"/>
          </p:nvPr>
        </p:nvSpPr>
        <p:spPr>
          <a:xfrm>
            <a:off x="828325" y="1683375"/>
            <a:ext cx="2909100" cy="706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0" name="Google Shape;220;p26"/>
          <p:cNvSpPr txBox="1">
            <a:spLocks noGrp="1"/>
          </p:cNvSpPr>
          <p:nvPr>
            <p:ph type="subTitle" idx="1"/>
          </p:nvPr>
        </p:nvSpPr>
        <p:spPr>
          <a:xfrm>
            <a:off x="828325" y="2357675"/>
            <a:ext cx="2909100" cy="103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6"/>
          <p:cNvSpPr>
            <a:spLocks noGrp="1"/>
          </p:cNvSpPr>
          <p:nvPr>
            <p:ph type="pic" idx="2"/>
          </p:nvPr>
        </p:nvSpPr>
        <p:spPr>
          <a:xfrm>
            <a:off x="456072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_1">
    <p:bg>
      <p:bgPr>
        <a:blipFill>
          <a:blip r:embed="rId2">
            <a:alphaModFix/>
          </a:blip>
          <a:stretch>
            <a:fillRect/>
          </a:stretch>
        </a:blipFill>
        <a:effectLst/>
      </p:bgPr>
    </p:bg>
    <p:spTree>
      <p:nvGrpSpPr>
        <p:cNvPr id="1" name="Shape 289"/>
        <p:cNvGrpSpPr/>
        <p:nvPr/>
      </p:nvGrpSpPr>
      <p:grpSpPr>
        <a:xfrm>
          <a:off x="0" y="0"/>
          <a:ext cx="0" cy="0"/>
          <a:chOff x="0" y="0"/>
          <a:chExt cx="0" cy="0"/>
        </a:xfrm>
      </p:grpSpPr>
      <p:pic>
        <p:nvPicPr>
          <p:cNvPr id="290" name="Google Shape;290;p34"/>
          <p:cNvPicPr preferRelativeResize="0"/>
          <p:nvPr/>
        </p:nvPicPr>
        <p:blipFill>
          <a:blip r:embed="rId3">
            <a:alphaModFix/>
          </a:blip>
          <a:stretch>
            <a:fillRect/>
          </a:stretch>
        </p:blipFill>
        <p:spPr>
          <a:xfrm>
            <a:off x="89428" y="-547688"/>
            <a:ext cx="3235500" cy="1960713"/>
          </a:xfrm>
          <a:prstGeom prst="rect">
            <a:avLst/>
          </a:prstGeom>
          <a:noFill/>
          <a:ln>
            <a:noFill/>
          </a:ln>
        </p:spPr>
      </p:pic>
      <p:sp>
        <p:nvSpPr>
          <p:cNvPr id="291" name="Google Shape;291;p34"/>
          <p:cNvSpPr/>
          <p:nvPr/>
        </p:nvSpPr>
        <p:spPr>
          <a:xfrm>
            <a:off x="-2610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4699850" y="1124025"/>
            <a:ext cx="4705200" cy="470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3" name="Google Shape;293;p34"/>
          <p:cNvPicPr preferRelativeResize="0"/>
          <p:nvPr/>
        </p:nvPicPr>
        <p:blipFill rotWithShape="1">
          <a:blip r:embed="rId3">
            <a:alphaModFix/>
          </a:blip>
          <a:srcRect b="50206"/>
          <a:stretch/>
        </p:blipFill>
        <p:spPr>
          <a:xfrm>
            <a:off x="5936725" y="4167181"/>
            <a:ext cx="3235500" cy="976325"/>
          </a:xfrm>
          <a:prstGeom prst="rect">
            <a:avLst/>
          </a:prstGeom>
          <a:noFill/>
          <a:ln>
            <a:noFill/>
          </a:ln>
        </p:spPr>
      </p:pic>
      <p:sp>
        <p:nvSpPr>
          <p:cNvPr id="294" name="Google Shape;294;p34"/>
          <p:cNvSpPr txBox="1">
            <a:spLocks noGrp="1"/>
          </p:cNvSpPr>
          <p:nvPr>
            <p:ph type="title"/>
          </p:nvPr>
        </p:nvSpPr>
        <p:spPr>
          <a:xfrm>
            <a:off x="9990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34"/>
          <p:cNvSpPr txBox="1">
            <a:spLocks noGrp="1"/>
          </p:cNvSpPr>
          <p:nvPr>
            <p:ph type="subTitle" idx="1"/>
          </p:nvPr>
        </p:nvSpPr>
        <p:spPr>
          <a:xfrm>
            <a:off x="9990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4"/>
          <p:cNvSpPr txBox="1">
            <a:spLocks noGrp="1"/>
          </p:cNvSpPr>
          <p:nvPr>
            <p:ph type="title" idx="2"/>
          </p:nvPr>
        </p:nvSpPr>
        <p:spPr>
          <a:xfrm>
            <a:off x="3610850" y="2522225"/>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34"/>
          <p:cNvSpPr txBox="1">
            <a:spLocks noGrp="1"/>
          </p:cNvSpPr>
          <p:nvPr>
            <p:ph type="subTitle" idx="3"/>
          </p:nvPr>
        </p:nvSpPr>
        <p:spPr>
          <a:xfrm>
            <a:off x="3610850" y="3049925"/>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34"/>
          <p:cNvSpPr txBox="1">
            <a:spLocks noGrp="1"/>
          </p:cNvSpPr>
          <p:nvPr>
            <p:ph type="title" idx="4"/>
          </p:nvPr>
        </p:nvSpPr>
        <p:spPr>
          <a:xfrm>
            <a:off x="6222650" y="2522200"/>
            <a:ext cx="191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9" name="Google Shape;299;p34"/>
          <p:cNvSpPr txBox="1">
            <a:spLocks noGrp="1"/>
          </p:cNvSpPr>
          <p:nvPr>
            <p:ph type="subTitle" idx="5"/>
          </p:nvPr>
        </p:nvSpPr>
        <p:spPr>
          <a:xfrm>
            <a:off x="6222650" y="3049900"/>
            <a:ext cx="19155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34"/>
          <p:cNvSpPr txBox="1">
            <a:spLocks noGrp="1"/>
          </p:cNvSpPr>
          <p:nvPr>
            <p:ph type="title" idx="6" hasCustomPrompt="1"/>
          </p:nvPr>
        </p:nvSpPr>
        <p:spPr>
          <a:xfrm>
            <a:off x="1294400"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1" name="Google Shape;301;p34"/>
          <p:cNvSpPr txBox="1">
            <a:spLocks noGrp="1"/>
          </p:cNvSpPr>
          <p:nvPr>
            <p:ph type="title" idx="7" hasCustomPrompt="1"/>
          </p:nvPr>
        </p:nvSpPr>
        <p:spPr>
          <a:xfrm>
            <a:off x="3906201" y="1702340"/>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2" name="Google Shape;302;p34"/>
          <p:cNvSpPr txBox="1">
            <a:spLocks noGrp="1"/>
          </p:cNvSpPr>
          <p:nvPr>
            <p:ph type="title" idx="8" hasCustomPrompt="1"/>
          </p:nvPr>
        </p:nvSpPr>
        <p:spPr>
          <a:xfrm>
            <a:off x="6518002" y="1702328"/>
            <a:ext cx="13248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3" name="Google Shape;303;p34"/>
          <p:cNvSpPr txBox="1">
            <a:spLocks noGrp="1"/>
          </p:cNvSpPr>
          <p:nvPr>
            <p:ph type="title" idx="9"/>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6_1_1">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35"/>
          <p:cNvSpPr/>
          <p:nvPr/>
        </p:nvSpPr>
        <p:spPr>
          <a:xfrm>
            <a:off x="4412238" y="-109725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7" name="Google Shape;307;p35"/>
          <p:cNvSpPr txBox="1">
            <a:spLocks noGrp="1"/>
          </p:cNvSpPr>
          <p:nvPr>
            <p:ph type="title" idx="2"/>
          </p:nvPr>
        </p:nvSpPr>
        <p:spPr>
          <a:xfrm>
            <a:off x="8908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8" name="Google Shape;308;p35"/>
          <p:cNvSpPr txBox="1">
            <a:spLocks noGrp="1"/>
          </p:cNvSpPr>
          <p:nvPr>
            <p:ph type="subTitle" idx="1"/>
          </p:nvPr>
        </p:nvSpPr>
        <p:spPr>
          <a:xfrm>
            <a:off x="8908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35"/>
          <p:cNvSpPr txBox="1">
            <a:spLocks noGrp="1"/>
          </p:cNvSpPr>
          <p:nvPr>
            <p:ph type="title" idx="3"/>
          </p:nvPr>
        </p:nvSpPr>
        <p:spPr>
          <a:xfrm>
            <a:off x="3439563"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0" name="Google Shape;310;p35"/>
          <p:cNvSpPr txBox="1">
            <a:spLocks noGrp="1"/>
          </p:cNvSpPr>
          <p:nvPr>
            <p:ph type="subTitle" idx="4"/>
          </p:nvPr>
        </p:nvSpPr>
        <p:spPr>
          <a:xfrm>
            <a:off x="3439563"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1" name="Google Shape;311;p35"/>
          <p:cNvSpPr txBox="1">
            <a:spLocks noGrp="1"/>
          </p:cNvSpPr>
          <p:nvPr>
            <p:ph type="title" idx="5"/>
          </p:nvPr>
        </p:nvSpPr>
        <p:spPr>
          <a:xfrm>
            <a:off x="59882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2" name="Google Shape;312;p35"/>
          <p:cNvSpPr txBox="1">
            <a:spLocks noGrp="1"/>
          </p:cNvSpPr>
          <p:nvPr>
            <p:ph type="subTitle" idx="6"/>
          </p:nvPr>
        </p:nvSpPr>
        <p:spPr>
          <a:xfrm>
            <a:off x="59882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3" name="Google Shape;313;p35"/>
          <p:cNvGrpSpPr/>
          <p:nvPr/>
        </p:nvGrpSpPr>
        <p:grpSpPr>
          <a:xfrm>
            <a:off x="8373782" y="4621856"/>
            <a:ext cx="882480" cy="329031"/>
            <a:chOff x="4042650" y="642025"/>
            <a:chExt cx="1154625" cy="430500"/>
          </a:xfrm>
        </p:grpSpPr>
        <p:sp>
          <p:nvSpPr>
            <p:cNvPr id="314" name="Google Shape;314;p35"/>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5"/>
          <p:cNvGrpSpPr/>
          <p:nvPr/>
        </p:nvGrpSpPr>
        <p:grpSpPr>
          <a:xfrm rot="10800000">
            <a:off x="5649001" y="4534812"/>
            <a:ext cx="2724785" cy="350705"/>
            <a:chOff x="198225" y="4390550"/>
            <a:chExt cx="3765075" cy="484600"/>
          </a:xfrm>
        </p:grpSpPr>
        <p:sp>
          <p:nvSpPr>
            <p:cNvPr id="317" name="Google Shape;317;p35"/>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5"/>
          <p:cNvSpPr/>
          <p:nvPr/>
        </p:nvSpPr>
        <p:spPr>
          <a:xfrm>
            <a:off x="-516031" y="3019200"/>
            <a:ext cx="2707800" cy="2707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35"/>
          <p:cNvPicPr preferRelativeResize="0"/>
          <p:nvPr/>
        </p:nvPicPr>
        <p:blipFill rotWithShape="1">
          <a:blip r:embed="rId3">
            <a:alphaModFix/>
          </a:blip>
          <a:srcRect b="44478"/>
          <a:stretch/>
        </p:blipFill>
        <p:spPr>
          <a:xfrm>
            <a:off x="70550" y="54126"/>
            <a:ext cx="2502225" cy="8419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3">
  <p:cSld name="CUSTOM_6_1_1_2">
    <p:bg>
      <p:bgPr>
        <a:blipFill>
          <a:blip r:embed="rId2">
            <a:alphaModFix/>
          </a:blip>
          <a:stretch>
            <a:fillRect/>
          </a:stretch>
        </a:blipFill>
        <a:effectLst/>
      </p:bgPr>
    </p:bg>
    <p:spTree>
      <p:nvGrpSpPr>
        <p:cNvPr id="1" name="Shape 331"/>
        <p:cNvGrpSpPr/>
        <p:nvPr/>
      </p:nvGrpSpPr>
      <p:grpSpPr>
        <a:xfrm>
          <a:off x="0" y="0"/>
          <a:ext cx="0" cy="0"/>
          <a:chOff x="0" y="0"/>
          <a:chExt cx="0" cy="0"/>
        </a:xfrm>
      </p:grpSpPr>
      <p:sp>
        <p:nvSpPr>
          <p:cNvPr id="332" name="Google Shape;332;p37"/>
          <p:cNvSpPr/>
          <p:nvPr/>
        </p:nvSpPr>
        <p:spPr>
          <a:xfrm>
            <a:off x="4412238" y="-109725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 name="Google Shape;334;p37"/>
          <p:cNvSpPr txBox="1">
            <a:spLocks noGrp="1"/>
          </p:cNvSpPr>
          <p:nvPr>
            <p:ph type="title" idx="2"/>
          </p:nvPr>
        </p:nvSpPr>
        <p:spPr>
          <a:xfrm>
            <a:off x="890875" y="3312190"/>
            <a:ext cx="22419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5" name="Google Shape;335;p37"/>
          <p:cNvSpPr txBox="1">
            <a:spLocks noGrp="1"/>
          </p:cNvSpPr>
          <p:nvPr>
            <p:ph type="subTitle" idx="1"/>
          </p:nvPr>
        </p:nvSpPr>
        <p:spPr>
          <a:xfrm>
            <a:off x="890875" y="3839896"/>
            <a:ext cx="22419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37"/>
          <p:cNvSpPr txBox="1">
            <a:spLocks noGrp="1"/>
          </p:cNvSpPr>
          <p:nvPr>
            <p:ph type="title" idx="3"/>
          </p:nvPr>
        </p:nvSpPr>
        <p:spPr>
          <a:xfrm>
            <a:off x="3439563" y="3312190"/>
            <a:ext cx="22419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7" name="Google Shape;337;p37"/>
          <p:cNvSpPr txBox="1">
            <a:spLocks noGrp="1"/>
          </p:cNvSpPr>
          <p:nvPr>
            <p:ph type="subTitle" idx="4"/>
          </p:nvPr>
        </p:nvSpPr>
        <p:spPr>
          <a:xfrm>
            <a:off x="3439575" y="3839896"/>
            <a:ext cx="22419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37"/>
          <p:cNvSpPr txBox="1">
            <a:spLocks noGrp="1"/>
          </p:cNvSpPr>
          <p:nvPr>
            <p:ph type="title" idx="5"/>
          </p:nvPr>
        </p:nvSpPr>
        <p:spPr>
          <a:xfrm>
            <a:off x="5988275" y="3312190"/>
            <a:ext cx="22419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 name="Google Shape;339;p37"/>
          <p:cNvSpPr txBox="1">
            <a:spLocks noGrp="1"/>
          </p:cNvSpPr>
          <p:nvPr>
            <p:ph type="subTitle" idx="6"/>
          </p:nvPr>
        </p:nvSpPr>
        <p:spPr>
          <a:xfrm>
            <a:off x="5988275" y="3839896"/>
            <a:ext cx="22419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0" name="Google Shape;340;p37"/>
          <p:cNvGrpSpPr/>
          <p:nvPr/>
        </p:nvGrpSpPr>
        <p:grpSpPr>
          <a:xfrm>
            <a:off x="8373782" y="4621856"/>
            <a:ext cx="882480" cy="329031"/>
            <a:chOff x="4042650" y="642025"/>
            <a:chExt cx="1154625" cy="430500"/>
          </a:xfrm>
        </p:grpSpPr>
        <p:sp>
          <p:nvSpPr>
            <p:cNvPr id="341" name="Google Shape;341;p37"/>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7"/>
          <p:cNvGrpSpPr/>
          <p:nvPr/>
        </p:nvGrpSpPr>
        <p:grpSpPr>
          <a:xfrm rot="10800000">
            <a:off x="5649001" y="4534812"/>
            <a:ext cx="2724785" cy="350705"/>
            <a:chOff x="198225" y="4390550"/>
            <a:chExt cx="3765075" cy="484600"/>
          </a:xfrm>
        </p:grpSpPr>
        <p:sp>
          <p:nvSpPr>
            <p:cNvPr id="344" name="Google Shape;344;p3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7"/>
          <p:cNvSpPr/>
          <p:nvPr/>
        </p:nvSpPr>
        <p:spPr>
          <a:xfrm>
            <a:off x="-516031" y="3019200"/>
            <a:ext cx="2707800" cy="2707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7"/>
          <p:cNvPicPr preferRelativeResize="0"/>
          <p:nvPr/>
        </p:nvPicPr>
        <p:blipFill rotWithShape="1">
          <a:blip r:embed="rId3">
            <a:alphaModFix/>
          </a:blip>
          <a:srcRect b="44478"/>
          <a:stretch/>
        </p:blipFill>
        <p:spPr>
          <a:xfrm>
            <a:off x="70550" y="54126"/>
            <a:ext cx="2502225" cy="841925"/>
          </a:xfrm>
          <a:prstGeom prst="rect">
            <a:avLst/>
          </a:prstGeom>
          <a:noFill/>
          <a:ln>
            <a:noFill/>
          </a:ln>
        </p:spPr>
      </p:pic>
      <p:sp>
        <p:nvSpPr>
          <p:cNvPr id="348" name="Google Shape;348;p37"/>
          <p:cNvSpPr>
            <a:spLocks noGrp="1"/>
          </p:cNvSpPr>
          <p:nvPr>
            <p:ph type="pic" idx="7"/>
          </p:nvPr>
        </p:nvSpPr>
        <p:spPr>
          <a:xfrm>
            <a:off x="2376450" y="1285600"/>
            <a:ext cx="4368000" cy="19338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380"/>
        <p:cNvGrpSpPr/>
        <p:nvPr/>
      </p:nvGrpSpPr>
      <p:grpSpPr>
        <a:xfrm>
          <a:off x="0" y="0"/>
          <a:ext cx="0" cy="0"/>
          <a:chOff x="0" y="0"/>
          <a:chExt cx="0" cy="0"/>
        </a:xfrm>
      </p:grpSpPr>
      <p:sp>
        <p:nvSpPr>
          <p:cNvPr id="381" name="Google Shape;381;p40"/>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5" name="Google Shape;385;p40"/>
          <p:cNvSpPr txBox="1">
            <a:spLocks noGrp="1"/>
          </p:cNvSpPr>
          <p:nvPr>
            <p:ph type="title" idx="2"/>
          </p:nvPr>
        </p:nvSpPr>
        <p:spPr>
          <a:xfrm>
            <a:off x="927243" y="17664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40"/>
          <p:cNvSpPr txBox="1">
            <a:spLocks noGrp="1"/>
          </p:cNvSpPr>
          <p:nvPr>
            <p:ph type="subTitle" idx="1"/>
          </p:nvPr>
        </p:nvSpPr>
        <p:spPr>
          <a:xfrm>
            <a:off x="927143" y="22047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7" name="Google Shape;387;p40"/>
          <p:cNvSpPr txBox="1">
            <a:spLocks noGrp="1"/>
          </p:cNvSpPr>
          <p:nvPr>
            <p:ph type="title" idx="3"/>
          </p:nvPr>
        </p:nvSpPr>
        <p:spPr>
          <a:xfrm>
            <a:off x="6028057" y="17664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8" name="Google Shape;388;p40"/>
          <p:cNvSpPr txBox="1">
            <a:spLocks noGrp="1"/>
          </p:cNvSpPr>
          <p:nvPr>
            <p:ph type="subTitle" idx="4"/>
          </p:nvPr>
        </p:nvSpPr>
        <p:spPr>
          <a:xfrm>
            <a:off x="6028043" y="22047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 name="Google Shape;389;p40"/>
          <p:cNvSpPr txBox="1">
            <a:spLocks noGrp="1"/>
          </p:cNvSpPr>
          <p:nvPr>
            <p:ph type="title" idx="5"/>
          </p:nvPr>
        </p:nvSpPr>
        <p:spPr>
          <a:xfrm>
            <a:off x="927243" y="31998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0" name="Google Shape;390;p40"/>
          <p:cNvSpPr txBox="1">
            <a:spLocks noGrp="1"/>
          </p:cNvSpPr>
          <p:nvPr>
            <p:ph type="subTitle" idx="6"/>
          </p:nvPr>
        </p:nvSpPr>
        <p:spPr>
          <a:xfrm>
            <a:off x="927143" y="36381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1" name="Google Shape;391;p40"/>
          <p:cNvSpPr txBox="1">
            <a:spLocks noGrp="1"/>
          </p:cNvSpPr>
          <p:nvPr>
            <p:ph type="title" idx="7"/>
          </p:nvPr>
        </p:nvSpPr>
        <p:spPr>
          <a:xfrm>
            <a:off x="6028057" y="31998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2" name="Google Shape;392;p40"/>
          <p:cNvSpPr txBox="1">
            <a:spLocks noGrp="1"/>
          </p:cNvSpPr>
          <p:nvPr>
            <p:ph type="subTitle" idx="8"/>
          </p:nvPr>
        </p:nvSpPr>
        <p:spPr>
          <a:xfrm>
            <a:off x="6028043" y="36381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3" name="Google Shape;393;p40"/>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CUSTOM_5_1_1">
    <p:bg>
      <p:bgPr>
        <a:blipFill>
          <a:blip r:embed="rId2">
            <a:alphaModFix/>
          </a:blip>
          <a:stretch>
            <a:fillRect/>
          </a:stretch>
        </a:blipFill>
        <a:effectLst/>
      </p:bgPr>
    </p:bg>
    <p:spTree>
      <p:nvGrpSpPr>
        <p:cNvPr id="1" name="Shape 421"/>
        <p:cNvGrpSpPr/>
        <p:nvPr/>
      </p:nvGrpSpPr>
      <p:grpSpPr>
        <a:xfrm>
          <a:off x="0" y="0"/>
          <a:ext cx="0" cy="0"/>
          <a:chOff x="0" y="0"/>
          <a:chExt cx="0" cy="0"/>
        </a:xfrm>
      </p:grpSpPr>
      <p:sp>
        <p:nvSpPr>
          <p:cNvPr id="422" name="Google Shape;422;p42"/>
          <p:cNvSpPr/>
          <p:nvPr/>
        </p:nvSpPr>
        <p:spPr>
          <a:xfrm>
            <a:off x="6014575" y="1982125"/>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4" name="Google Shape;424;p42"/>
          <p:cNvSpPr txBox="1">
            <a:spLocks noGrp="1"/>
          </p:cNvSpPr>
          <p:nvPr>
            <p:ph type="title" idx="2"/>
          </p:nvPr>
        </p:nvSpPr>
        <p:spPr>
          <a:xfrm>
            <a:off x="2092381" y="150507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42"/>
          <p:cNvSpPr txBox="1">
            <a:spLocks noGrp="1"/>
          </p:cNvSpPr>
          <p:nvPr>
            <p:ph type="subTitle" idx="1"/>
          </p:nvPr>
        </p:nvSpPr>
        <p:spPr>
          <a:xfrm>
            <a:off x="2092281" y="192000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42"/>
          <p:cNvSpPr txBox="1">
            <a:spLocks noGrp="1"/>
          </p:cNvSpPr>
          <p:nvPr>
            <p:ph type="title" idx="3"/>
          </p:nvPr>
        </p:nvSpPr>
        <p:spPr>
          <a:xfrm>
            <a:off x="4862869" y="150507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7" name="Google Shape;427;p42"/>
          <p:cNvSpPr txBox="1">
            <a:spLocks noGrp="1"/>
          </p:cNvSpPr>
          <p:nvPr>
            <p:ph type="subTitle" idx="4"/>
          </p:nvPr>
        </p:nvSpPr>
        <p:spPr>
          <a:xfrm>
            <a:off x="4862850" y="192000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8" name="Google Shape;428;p42"/>
          <p:cNvSpPr txBox="1">
            <a:spLocks noGrp="1"/>
          </p:cNvSpPr>
          <p:nvPr>
            <p:ph type="title" idx="5"/>
          </p:nvPr>
        </p:nvSpPr>
        <p:spPr>
          <a:xfrm>
            <a:off x="2092381" y="324532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42"/>
          <p:cNvSpPr txBox="1">
            <a:spLocks noGrp="1"/>
          </p:cNvSpPr>
          <p:nvPr>
            <p:ph type="subTitle" idx="6"/>
          </p:nvPr>
        </p:nvSpPr>
        <p:spPr>
          <a:xfrm>
            <a:off x="2092281" y="366025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42"/>
          <p:cNvSpPr txBox="1">
            <a:spLocks noGrp="1"/>
          </p:cNvSpPr>
          <p:nvPr>
            <p:ph type="title" idx="7"/>
          </p:nvPr>
        </p:nvSpPr>
        <p:spPr>
          <a:xfrm>
            <a:off x="4862869" y="3245325"/>
            <a:ext cx="2188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42"/>
          <p:cNvSpPr txBox="1">
            <a:spLocks noGrp="1"/>
          </p:cNvSpPr>
          <p:nvPr>
            <p:ph type="subTitle" idx="8"/>
          </p:nvPr>
        </p:nvSpPr>
        <p:spPr>
          <a:xfrm>
            <a:off x="4862850" y="3660250"/>
            <a:ext cx="21888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32" name="Google Shape;432;p42"/>
          <p:cNvPicPr preferRelativeResize="0"/>
          <p:nvPr/>
        </p:nvPicPr>
        <p:blipFill rotWithShape="1">
          <a:blip r:embed="rId3">
            <a:alphaModFix/>
          </a:blip>
          <a:srcRect b="33936"/>
          <a:stretch/>
        </p:blipFill>
        <p:spPr>
          <a:xfrm>
            <a:off x="0" y="0"/>
            <a:ext cx="3347900" cy="1340349"/>
          </a:xfrm>
          <a:prstGeom prst="rect">
            <a:avLst/>
          </a:prstGeom>
          <a:noFill/>
          <a:ln>
            <a:noFill/>
          </a:ln>
        </p:spPr>
      </p:pic>
      <p:grpSp>
        <p:nvGrpSpPr>
          <p:cNvPr id="433" name="Google Shape;433;p42"/>
          <p:cNvGrpSpPr/>
          <p:nvPr/>
        </p:nvGrpSpPr>
        <p:grpSpPr>
          <a:xfrm rot="5400000" flipH="1">
            <a:off x="6614738" y="3018650"/>
            <a:ext cx="3765075" cy="484600"/>
            <a:chOff x="198225" y="4390550"/>
            <a:chExt cx="3765075" cy="484600"/>
          </a:xfrm>
        </p:grpSpPr>
        <p:sp>
          <p:nvSpPr>
            <p:cNvPr id="434" name="Google Shape;434;p42"/>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42"/>
          <p:cNvGrpSpPr/>
          <p:nvPr/>
        </p:nvGrpSpPr>
        <p:grpSpPr>
          <a:xfrm rot="5400000" flipH="1">
            <a:off x="-963837" y="1394225"/>
            <a:ext cx="3427850" cy="639375"/>
            <a:chOff x="1298650" y="3255600"/>
            <a:chExt cx="3427850" cy="639375"/>
          </a:xfrm>
        </p:grpSpPr>
        <p:sp>
          <p:nvSpPr>
            <p:cNvPr id="437" name="Google Shape;437;p4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42"/>
          <p:cNvSpPr/>
          <p:nvPr/>
        </p:nvSpPr>
        <p:spPr>
          <a:xfrm>
            <a:off x="8214413" y="82731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8214413" y="325694"/>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671313" y="37650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2"/>
          <p:cNvSpPr/>
          <p:nvPr/>
        </p:nvSpPr>
        <p:spPr>
          <a:xfrm>
            <a:off x="671313" y="42217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blipFill>
          <a:blip r:embed="rId2">
            <a:alphaModFix/>
          </a:blip>
          <a:stretch>
            <a:fillRect/>
          </a:stretch>
        </a:blipFill>
        <a:effectLst/>
      </p:bgPr>
    </p:bg>
    <p:spTree>
      <p:nvGrpSpPr>
        <p:cNvPr id="1" name="Shape 443"/>
        <p:cNvGrpSpPr/>
        <p:nvPr/>
      </p:nvGrpSpPr>
      <p:grpSpPr>
        <a:xfrm>
          <a:off x="0" y="0"/>
          <a:ext cx="0" cy="0"/>
          <a:chOff x="0" y="0"/>
          <a:chExt cx="0" cy="0"/>
        </a:xfrm>
      </p:grpSpPr>
      <p:sp>
        <p:nvSpPr>
          <p:cNvPr id="444" name="Google Shape;444;p43"/>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5" name="Google Shape;445;p43"/>
          <p:cNvSpPr txBox="1">
            <a:spLocks noGrp="1"/>
          </p:cNvSpPr>
          <p:nvPr>
            <p:ph type="title" idx="2"/>
          </p:nvPr>
        </p:nvSpPr>
        <p:spPr>
          <a:xfrm>
            <a:off x="1291813"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6" name="Google Shape;446;p43"/>
          <p:cNvSpPr txBox="1">
            <a:spLocks noGrp="1"/>
          </p:cNvSpPr>
          <p:nvPr>
            <p:ph type="subTitle" idx="1"/>
          </p:nvPr>
        </p:nvSpPr>
        <p:spPr>
          <a:xfrm>
            <a:off x="1291813"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7" name="Google Shape;447;p43"/>
          <p:cNvSpPr txBox="1">
            <a:spLocks noGrp="1"/>
          </p:cNvSpPr>
          <p:nvPr>
            <p:ph type="title" idx="3"/>
          </p:nvPr>
        </p:nvSpPr>
        <p:spPr>
          <a:xfrm>
            <a:off x="3769585"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48" name="Google Shape;448;p43"/>
          <p:cNvSpPr txBox="1">
            <a:spLocks noGrp="1"/>
          </p:cNvSpPr>
          <p:nvPr>
            <p:ph type="subTitle" idx="4"/>
          </p:nvPr>
        </p:nvSpPr>
        <p:spPr>
          <a:xfrm>
            <a:off x="3769585"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9" name="Google Shape;449;p43"/>
          <p:cNvSpPr txBox="1">
            <a:spLocks noGrp="1"/>
          </p:cNvSpPr>
          <p:nvPr>
            <p:ph type="title" idx="5"/>
          </p:nvPr>
        </p:nvSpPr>
        <p:spPr>
          <a:xfrm>
            <a:off x="1291813"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0" name="Google Shape;450;p43"/>
          <p:cNvSpPr txBox="1">
            <a:spLocks noGrp="1"/>
          </p:cNvSpPr>
          <p:nvPr>
            <p:ph type="subTitle" idx="6"/>
          </p:nvPr>
        </p:nvSpPr>
        <p:spPr>
          <a:xfrm>
            <a:off x="1291813"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43"/>
          <p:cNvSpPr txBox="1">
            <a:spLocks noGrp="1"/>
          </p:cNvSpPr>
          <p:nvPr>
            <p:ph type="title" idx="7"/>
          </p:nvPr>
        </p:nvSpPr>
        <p:spPr>
          <a:xfrm>
            <a:off x="3769585"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2" name="Google Shape;452;p43"/>
          <p:cNvSpPr txBox="1">
            <a:spLocks noGrp="1"/>
          </p:cNvSpPr>
          <p:nvPr>
            <p:ph type="subTitle" idx="8"/>
          </p:nvPr>
        </p:nvSpPr>
        <p:spPr>
          <a:xfrm>
            <a:off x="3769585"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3" name="Google Shape;453;p43"/>
          <p:cNvSpPr txBox="1">
            <a:spLocks noGrp="1"/>
          </p:cNvSpPr>
          <p:nvPr>
            <p:ph type="title" idx="9"/>
          </p:nvPr>
        </p:nvSpPr>
        <p:spPr>
          <a:xfrm>
            <a:off x="6247364"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4" name="Google Shape;454;p43"/>
          <p:cNvSpPr txBox="1">
            <a:spLocks noGrp="1"/>
          </p:cNvSpPr>
          <p:nvPr>
            <p:ph type="subTitle" idx="13"/>
          </p:nvPr>
        </p:nvSpPr>
        <p:spPr>
          <a:xfrm>
            <a:off x="6247364"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43"/>
          <p:cNvSpPr txBox="1">
            <a:spLocks noGrp="1"/>
          </p:cNvSpPr>
          <p:nvPr>
            <p:ph type="title" idx="14"/>
          </p:nvPr>
        </p:nvSpPr>
        <p:spPr>
          <a:xfrm>
            <a:off x="6247364"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6" name="Google Shape;456;p43"/>
          <p:cNvSpPr txBox="1">
            <a:spLocks noGrp="1"/>
          </p:cNvSpPr>
          <p:nvPr>
            <p:ph type="subTitle" idx="15"/>
          </p:nvPr>
        </p:nvSpPr>
        <p:spPr>
          <a:xfrm>
            <a:off x="6247364"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57" name="Google Shape;457;p43"/>
          <p:cNvPicPr preferRelativeResize="0"/>
          <p:nvPr/>
        </p:nvPicPr>
        <p:blipFill rotWithShape="1">
          <a:blip r:embed="rId3">
            <a:alphaModFix/>
          </a:blip>
          <a:srcRect r="19348"/>
          <a:stretch/>
        </p:blipFill>
        <p:spPr>
          <a:xfrm>
            <a:off x="80725" y="2974811"/>
            <a:ext cx="2771650" cy="2082525"/>
          </a:xfrm>
          <a:prstGeom prst="rect">
            <a:avLst/>
          </a:prstGeom>
          <a:noFill/>
          <a:ln>
            <a:noFill/>
          </a:ln>
        </p:spPr>
      </p:pic>
      <p:pic>
        <p:nvPicPr>
          <p:cNvPr id="458" name="Google Shape;458;p43"/>
          <p:cNvPicPr preferRelativeResize="0"/>
          <p:nvPr/>
        </p:nvPicPr>
        <p:blipFill rotWithShape="1">
          <a:blip r:embed="rId3">
            <a:alphaModFix/>
          </a:blip>
          <a:srcRect r="19348"/>
          <a:stretch/>
        </p:blipFill>
        <p:spPr>
          <a:xfrm>
            <a:off x="6372350" y="77375"/>
            <a:ext cx="2771650" cy="2082525"/>
          </a:xfrm>
          <a:prstGeom prst="rect">
            <a:avLst/>
          </a:prstGeom>
          <a:noFill/>
          <a:ln>
            <a:noFill/>
          </a:ln>
        </p:spPr>
      </p:pic>
      <p:grpSp>
        <p:nvGrpSpPr>
          <p:cNvPr id="459" name="Google Shape;459;p43"/>
          <p:cNvGrpSpPr/>
          <p:nvPr/>
        </p:nvGrpSpPr>
        <p:grpSpPr>
          <a:xfrm>
            <a:off x="368731" y="360425"/>
            <a:ext cx="780400" cy="357900"/>
            <a:chOff x="4598506" y="471425"/>
            <a:chExt cx="780400" cy="357900"/>
          </a:xfrm>
        </p:grpSpPr>
        <p:sp>
          <p:nvSpPr>
            <p:cNvPr id="460" name="Google Shape;460;p43"/>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3"/>
          <p:cNvSpPr/>
          <p:nvPr/>
        </p:nvSpPr>
        <p:spPr>
          <a:xfrm rot="5400000">
            <a:off x="8437481" y="3720750"/>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
    <p:bg>
      <p:bgPr>
        <a:blipFill>
          <a:blip r:embed="rId2">
            <a:alphaModFix/>
          </a:blip>
          <a:stretch>
            <a:fillRect/>
          </a:stretch>
        </a:blipFill>
        <a:effectLst/>
      </p:bgPr>
    </p:bg>
    <p:spTree>
      <p:nvGrpSpPr>
        <p:cNvPr id="1" name="Shape 501"/>
        <p:cNvGrpSpPr/>
        <p:nvPr/>
      </p:nvGrpSpPr>
      <p:grpSpPr>
        <a:xfrm>
          <a:off x="0" y="0"/>
          <a:ext cx="0" cy="0"/>
          <a:chOff x="0" y="0"/>
          <a:chExt cx="0" cy="0"/>
        </a:xfrm>
      </p:grpSpPr>
      <p:sp>
        <p:nvSpPr>
          <p:cNvPr id="502" name="Google Shape;502;p48"/>
          <p:cNvSpPr txBox="1">
            <a:spLocks noGrp="1"/>
          </p:cNvSpPr>
          <p:nvPr>
            <p:ph type="title" hasCustomPrompt="1"/>
          </p:nvPr>
        </p:nvSpPr>
        <p:spPr>
          <a:xfrm>
            <a:off x="862475"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3" name="Google Shape;503;p48"/>
          <p:cNvSpPr txBox="1">
            <a:spLocks noGrp="1"/>
          </p:cNvSpPr>
          <p:nvPr>
            <p:ph type="subTitle" idx="1"/>
          </p:nvPr>
        </p:nvSpPr>
        <p:spPr>
          <a:xfrm>
            <a:off x="862475"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504" name="Google Shape;504;p48"/>
          <p:cNvSpPr txBox="1">
            <a:spLocks noGrp="1"/>
          </p:cNvSpPr>
          <p:nvPr>
            <p:ph type="title" idx="2" hasCustomPrompt="1"/>
          </p:nvPr>
        </p:nvSpPr>
        <p:spPr>
          <a:xfrm>
            <a:off x="3456627" y="1680650"/>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5" name="Google Shape;505;p48"/>
          <p:cNvSpPr txBox="1">
            <a:spLocks noGrp="1"/>
          </p:cNvSpPr>
          <p:nvPr>
            <p:ph type="subTitle" idx="3"/>
          </p:nvPr>
        </p:nvSpPr>
        <p:spPr>
          <a:xfrm>
            <a:off x="3456627" y="2376555"/>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506" name="Google Shape;506;p48"/>
          <p:cNvSpPr txBox="1">
            <a:spLocks noGrp="1"/>
          </p:cNvSpPr>
          <p:nvPr>
            <p:ph type="title" idx="4" hasCustomPrompt="1"/>
          </p:nvPr>
        </p:nvSpPr>
        <p:spPr>
          <a:xfrm>
            <a:off x="6050771"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7" name="Google Shape;507;p48"/>
          <p:cNvSpPr txBox="1">
            <a:spLocks noGrp="1"/>
          </p:cNvSpPr>
          <p:nvPr>
            <p:ph type="subTitle" idx="5"/>
          </p:nvPr>
        </p:nvSpPr>
        <p:spPr>
          <a:xfrm>
            <a:off x="6050771"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508" name="Google Shape;508;p48"/>
          <p:cNvSpPr txBox="1">
            <a:spLocks noGrp="1"/>
          </p:cNvSpPr>
          <p:nvPr>
            <p:ph type="title" idx="6"/>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09" name="Google Shape;509;p48"/>
          <p:cNvPicPr preferRelativeResize="0"/>
          <p:nvPr/>
        </p:nvPicPr>
        <p:blipFill rotWithShape="1">
          <a:blip r:embed="rId3">
            <a:alphaModFix/>
          </a:blip>
          <a:srcRect l="14310"/>
          <a:stretch/>
        </p:blipFill>
        <p:spPr>
          <a:xfrm>
            <a:off x="6275250" y="3114650"/>
            <a:ext cx="2868750" cy="2028850"/>
          </a:xfrm>
          <a:prstGeom prst="rect">
            <a:avLst/>
          </a:prstGeom>
          <a:noFill/>
          <a:ln>
            <a:noFill/>
          </a:ln>
        </p:spPr>
      </p:pic>
      <p:pic>
        <p:nvPicPr>
          <p:cNvPr id="510" name="Google Shape;510;p48"/>
          <p:cNvPicPr preferRelativeResize="0"/>
          <p:nvPr/>
        </p:nvPicPr>
        <p:blipFill rotWithShape="1">
          <a:blip r:embed="rId3">
            <a:alphaModFix/>
          </a:blip>
          <a:srcRect l="14310"/>
          <a:stretch/>
        </p:blipFill>
        <p:spPr>
          <a:xfrm>
            <a:off x="0" y="0"/>
            <a:ext cx="2868750" cy="2028850"/>
          </a:xfrm>
          <a:prstGeom prst="rect">
            <a:avLst/>
          </a:prstGeom>
          <a:noFill/>
          <a:ln>
            <a:noFill/>
          </a:ln>
        </p:spPr>
      </p:pic>
      <p:grpSp>
        <p:nvGrpSpPr>
          <p:cNvPr id="511" name="Google Shape;511;p48"/>
          <p:cNvGrpSpPr/>
          <p:nvPr/>
        </p:nvGrpSpPr>
        <p:grpSpPr>
          <a:xfrm rot="10800000">
            <a:off x="6419226" y="86387"/>
            <a:ext cx="2724785" cy="350705"/>
            <a:chOff x="198225" y="4390550"/>
            <a:chExt cx="3765075" cy="484600"/>
          </a:xfrm>
        </p:grpSpPr>
        <p:sp>
          <p:nvSpPr>
            <p:cNvPr id="512" name="Google Shape;512;p4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48"/>
          <p:cNvGrpSpPr/>
          <p:nvPr/>
        </p:nvGrpSpPr>
        <p:grpSpPr>
          <a:xfrm>
            <a:off x="351277" y="4786262"/>
            <a:ext cx="1160092" cy="63948"/>
            <a:chOff x="3779200" y="1371600"/>
            <a:chExt cx="1992600" cy="109500"/>
          </a:xfrm>
        </p:grpSpPr>
        <p:sp>
          <p:nvSpPr>
            <p:cNvPr id="515" name="Google Shape;515;p4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8_1">
    <p:bg>
      <p:bgPr>
        <a:blipFill>
          <a:blip r:embed="rId2">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9"/>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3" name="Google Shape;523;p49"/>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4" name="Google Shape;524;p49"/>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25" name="Google Shape;525;p49"/>
          <p:cNvGrpSpPr/>
          <p:nvPr/>
        </p:nvGrpSpPr>
        <p:grpSpPr>
          <a:xfrm flipH="1">
            <a:off x="256575" y="4506113"/>
            <a:ext cx="1154625" cy="430500"/>
            <a:chOff x="4042650" y="642025"/>
            <a:chExt cx="1154625" cy="430500"/>
          </a:xfrm>
        </p:grpSpPr>
        <p:sp>
          <p:nvSpPr>
            <p:cNvPr id="526" name="Google Shape;526;p4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49"/>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536"/>
        <p:cNvGrpSpPr/>
        <p:nvPr/>
      </p:nvGrpSpPr>
      <p:grpSpPr>
        <a:xfrm>
          <a:off x="0" y="0"/>
          <a:ext cx="0" cy="0"/>
          <a:chOff x="0" y="0"/>
          <a:chExt cx="0" cy="0"/>
        </a:xfrm>
      </p:grpSpPr>
      <p:sp>
        <p:nvSpPr>
          <p:cNvPr id="537" name="Google Shape;537;p51"/>
          <p:cNvSpPr txBox="1">
            <a:spLocks noGrp="1"/>
          </p:cNvSpPr>
          <p:nvPr>
            <p:ph type="title"/>
          </p:nvPr>
        </p:nvSpPr>
        <p:spPr>
          <a:xfrm>
            <a:off x="720000" y="375275"/>
            <a:ext cx="34347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8" name="Google Shape;538;p51"/>
          <p:cNvSpPr txBox="1">
            <a:spLocks noGrp="1"/>
          </p:cNvSpPr>
          <p:nvPr>
            <p:ph type="subTitle" idx="1"/>
          </p:nvPr>
        </p:nvSpPr>
        <p:spPr>
          <a:xfrm>
            <a:off x="713100" y="1266825"/>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51"/>
          <p:cNvSpPr txBox="1"/>
          <p:nvPr/>
        </p:nvSpPr>
        <p:spPr>
          <a:xfrm>
            <a:off x="720000" y="3526500"/>
            <a:ext cx="3582000" cy="73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lt1"/>
                </a:solidFill>
                <a:latin typeface="IBM Plex Sans Medium"/>
                <a:ea typeface="IBM Plex Sans Medium"/>
                <a:cs typeface="IBM Plex Sans Medium"/>
                <a:sym typeface="IBM Plex Sans Medium"/>
              </a:rPr>
              <a:t>CREDITS: This presentation template was created by </a:t>
            </a:r>
            <a:r>
              <a:rPr lang="en" sz="1200">
                <a:solidFill>
                  <a:schemeClr val="lt1"/>
                </a:solidFill>
                <a:uFill>
                  <a:noFill/>
                </a:uFill>
                <a:latin typeface="IBM Plex Sans Medium"/>
                <a:ea typeface="IBM Plex Sans Medium"/>
                <a:cs typeface="IBM Plex Sans Medium"/>
                <a:sym typeface="IBM Plex Sans Medium"/>
                <a:hlinkClick r:id="rId3">
                  <a:extLst>
                    <a:ext uri="{A12FA001-AC4F-418D-AE19-62706E023703}">
                      <ahyp:hlinkClr xmlns:ahyp="http://schemas.microsoft.com/office/drawing/2018/hyperlinkcolor" val="tx"/>
                    </a:ext>
                  </a:extLst>
                </a:hlinkClick>
              </a:rPr>
              <a:t>Slidesgo</a:t>
            </a:r>
            <a:r>
              <a:rPr lang="en" sz="1200">
                <a:solidFill>
                  <a:schemeClr val="lt1"/>
                </a:solidFill>
                <a:latin typeface="IBM Plex Sans Medium"/>
                <a:ea typeface="IBM Plex Sans Medium"/>
                <a:cs typeface="IBM Plex Sans Medium"/>
                <a:sym typeface="IBM Plex Sans Medium"/>
              </a:rPr>
              <a:t>, and includes icons by </a:t>
            </a:r>
            <a:r>
              <a:rPr lang="en" sz="1200">
                <a:solidFill>
                  <a:schemeClr val="lt1"/>
                </a:solidFill>
                <a:uFill>
                  <a:noFill/>
                </a:uFill>
                <a:latin typeface="IBM Plex Sans Medium"/>
                <a:ea typeface="IBM Plex Sans Medium"/>
                <a:cs typeface="IBM Plex Sans Medium"/>
                <a:sym typeface="IBM Plex Sans Medium"/>
                <a:hlinkClick r:id="rId4">
                  <a:extLst>
                    <a:ext uri="{A12FA001-AC4F-418D-AE19-62706E023703}">
                      <ahyp:hlinkClr xmlns:ahyp="http://schemas.microsoft.com/office/drawing/2018/hyperlinkcolor" val="tx"/>
                    </a:ext>
                  </a:extLst>
                </a:hlinkClick>
              </a:rPr>
              <a:t>Flaticon</a:t>
            </a:r>
            <a:r>
              <a:rPr lang="en" sz="1200">
                <a:solidFill>
                  <a:schemeClr val="lt1"/>
                </a:solidFill>
                <a:latin typeface="IBM Plex Sans Medium"/>
                <a:ea typeface="IBM Plex Sans Medium"/>
                <a:cs typeface="IBM Plex Sans Medium"/>
                <a:sym typeface="IBM Plex Sans Medium"/>
              </a:rPr>
              <a:t> and infographics &amp; images by </a:t>
            </a:r>
            <a:r>
              <a:rPr lang="en" sz="1200">
                <a:solidFill>
                  <a:schemeClr val="lt1"/>
                </a:solidFill>
                <a:uFill>
                  <a:noFill/>
                </a:uFill>
                <a:latin typeface="IBM Plex Sans Medium"/>
                <a:ea typeface="IBM Plex Sans Medium"/>
                <a:cs typeface="IBM Plex Sans Medium"/>
                <a:sym typeface="IBM Plex Sans Medium"/>
                <a:hlinkClick r:id="rId5">
                  <a:extLst>
                    <a:ext uri="{A12FA001-AC4F-418D-AE19-62706E023703}">
                      <ahyp:hlinkClr xmlns:ahyp="http://schemas.microsoft.com/office/drawing/2018/hyperlinkcolor" val="tx"/>
                    </a:ext>
                  </a:extLst>
                </a:hlinkClick>
              </a:rPr>
              <a:t>Freepik</a:t>
            </a:r>
            <a:endParaRPr sz="1200">
              <a:solidFill>
                <a:schemeClr val="lt1"/>
              </a:solidFill>
              <a:latin typeface="IBM Plex Sans Medium"/>
              <a:ea typeface="IBM Plex Sans Medium"/>
              <a:cs typeface="IBM Plex Sans Medium"/>
              <a:sym typeface="IBM Plex Sans Medium"/>
            </a:endParaRPr>
          </a:p>
        </p:txBody>
      </p:sp>
      <p:sp>
        <p:nvSpPr>
          <p:cNvPr id="540" name="Google Shape;540;p51"/>
          <p:cNvSpPr/>
          <p:nvPr/>
        </p:nvSpPr>
        <p:spPr>
          <a:xfrm>
            <a:off x="414780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51"/>
          <p:cNvGrpSpPr/>
          <p:nvPr/>
        </p:nvGrpSpPr>
        <p:grpSpPr>
          <a:xfrm>
            <a:off x="7068309" y="279305"/>
            <a:ext cx="2075906" cy="387206"/>
            <a:chOff x="1298650" y="3255600"/>
            <a:chExt cx="3427850" cy="639375"/>
          </a:xfrm>
        </p:grpSpPr>
        <p:sp>
          <p:nvSpPr>
            <p:cNvPr id="542" name="Google Shape;542;p5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51"/>
          <p:cNvSpPr/>
          <p:nvPr/>
        </p:nvSpPr>
        <p:spPr>
          <a:xfrm rot="5400000">
            <a:off x="4162050" y="4515197"/>
            <a:ext cx="333300" cy="332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51"/>
          <p:cNvGrpSpPr/>
          <p:nvPr/>
        </p:nvGrpSpPr>
        <p:grpSpPr>
          <a:xfrm>
            <a:off x="4494745" y="4545557"/>
            <a:ext cx="2631411" cy="338687"/>
            <a:chOff x="198225" y="4390550"/>
            <a:chExt cx="3765075" cy="484600"/>
          </a:xfrm>
        </p:grpSpPr>
        <p:sp>
          <p:nvSpPr>
            <p:cNvPr id="546" name="Google Shape;546;p5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BLANK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5824775" y="-119957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4"/>
          <p:cNvGrpSpPr/>
          <p:nvPr/>
        </p:nvGrpSpPr>
        <p:grpSpPr>
          <a:xfrm flipH="1">
            <a:off x="191" y="180418"/>
            <a:ext cx="2598996" cy="484774"/>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4"/>
          <p:cNvSpPr txBox="1">
            <a:spLocks noGrp="1"/>
          </p:cNvSpPr>
          <p:nvPr>
            <p:ph type="title"/>
          </p:nvPr>
        </p:nvSpPr>
        <p:spPr>
          <a:xfrm>
            <a:off x="2092611"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4"/>
          <p:cNvSpPr txBox="1">
            <a:spLocks noGrp="1"/>
          </p:cNvSpPr>
          <p:nvPr>
            <p:ph type="subTitle" idx="1"/>
          </p:nvPr>
        </p:nvSpPr>
        <p:spPr>
          <a:xfrm>
            <a:off x="2092610"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4"/>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4"/>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4"/>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4"/>
          <p:cNvSpPr txBox="1">
            <a:spLocks noGrp="1"/>
          </p:cNvSpPr>
          <p:nvPr>
            <p:ph type="subTitle" idx="5"/>
          </p:nvPr>
        </p:nvSpPr>
        <p:spPr>
          <a:xfrm>
            <a:off x="4796579" y="2340722"/>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4"/>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14"/>
          <p:cNvSpPr txBox="1">
            <a:spLocks noGrp="1"/>
          </p:cNvSpPr>
          <p:nvPr>
            <p:ph type="subTitle" idx="7"/>
          </p:nvPr>
        </p:nvSpPr>
        <p:spPr>
          <a:xfrm>
            <a:off x="6148564"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14"/>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4"/>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4"/>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4"/>
          <p:cNvSpPr txBox="1">
            <a:spLocks noGrp="1"/>
          </p:cNvSpPr>
          <p:nvPr>
            <p:ph type="title" idx="14" hasCustomPrompt="1"/>
          </p:nvPr>
        </p:nvSpPr>
        <p:spPr>
          <a:xfrm>
            <a:off x="142117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5" name="Google Shape;145;p14"/>
          <p:cNvSpPr txBox="1">
            <a:spLocks noGrp="1"/>
          </p:cNvSpPr>
          <p:nvPr>
            <p:ph type="title" idx="15" hasCustomPrompt="1"/>
          </p:nvPr>
        </p:nvSpPr>
        <p:spPr>
          <a:xfrm>
            <a:off x="4142300"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6" name="Google Shape;146;p14"/>
          <p:cNvSpPr txBox="1">
            <a:spLocks noGrp="1"/>
          </p:cNvSpPr>
          <p:nvPr>
            <p:ph type="title" idx="16" hasCustomPrompt="1"/>
          </p:nvPr>
        </p:nvSpPr>
        <p:spPr>
          <a:xfrm>
            <a:off x="6863425" y="30593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7" name="Google Shape;147;p14"/>
          <p:cNvSpPr txBox="1">
            <a:spLocks noGrp="1"/>
          </p:cNvSpPr>
          <p:nvPr>
            <p:ph type="title" idx="17" hasCustomPrompt="1"/>
          </p:nvPr>
        </p:nvSpPr>
        <p:spPr>
          <a:xfrm>
            <a:off x="5502863"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48" name="Google Shape;148;p14"/>
          <p:cNvSpPr txBox="1">
            <a:spLocks noGrp="1"/>
          </p:cNvSpPr>
          <p:nvPr>
            <p:ph type="title" idx="18" hasCustomPrompt="1"/>
          </p:nvPr>
        </p:nvSpPr>
        <p:spPr>
          <a:xfrm>
            <a:off x="2781738" y="1344375"/>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1">
  <p:cSld name="BLANK_1_1_1">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1362600" y="3485762"/>
            <a:ext cx="64188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3" name="Google Shape;173;p18"/>
          <p:cNvSpPr txBox="1">
            <a:spLocks noGrp="1"/>
          </p:cNvSpPr>
          <p:nvPr>
            <p:ph type="subTitle" idx="1"/>
          </p:nvPr>
        </p:nvSpPr>
        <p:spPr>
          <a:xfrm>
            <a:off x="1362632" y="1125838"/>
            <a:ext cx="6418200" cy="1908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74" name="Google Shape;174;p18"/>
          <p:cNvSpPr/>
          <p:nvPr/>
        </p:nvSpPr>
        <p:spPr>
          <a:xfrm>
            <a:off x="5553075" y="-1424375"/>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18"/>
          <p:cNvPicPr preferRelativeResize="0"/>
          <p:nvPr/>
        </p:nvPicPr>
        <p:blipFill>
          <a:blip r:embed="rId3">
            <a:alphaModFix/>
          </a:blip>
          <a:stretch>
            <a:fillRect/>
          </a:stretch>
        </p:blipFill>
        <p:spPr>
          <a:xfrm>
            <a:off x="109452" y="3246600"/>
            <a:ext cx="3130200" cy="1896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713100" y="1211300"/>
            <a:ext cx="3661500" cy="180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19"/>
          <p:cNvSpPr txBox="1">
            <a:spLocks noGrp="1"/>
          </p:cNvSpPr>
          <p:nvPr>
            <p:ph type="subTitle" idx="1"/>
          </p:nvPr>
        </p:nvSpPr>
        <p:spPr>
          <a:xfrm>
            <a:off x="713100" y="3772800"/>
            <a:ext cx="36615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9" name="Google Shape;179;p19"/>
          <p:cNvPicPr preferRelativeResize="0"/>
          <p:nvPr/>
        </p:nvPicPr>
        <p:blipFill>
          <a:blip r:embed="rId3">
            <a:alphaModFix/>
          </a:blip>
          <a:stretch>
            <a:fillRect/>
          </a:stretch>
        </p:blipFill>
        <p:spPr>
          <a:xfrm>
            <a:off x="109452" y="0"/>
            <a:ext cx="3130200" cy="1896900"/>
          </a:xfrm>
          <a:prstGeom prst="rect">
            <a:avLst/>
          </a:prstGeom>
          <a:noFill/>
          <a:ln>
            <a:noFill/>
          </a:ln>
        </p:spPr>
      </p:pic>
      <p:sp>
        <p:nvSpPr>
          <p:cNvPr id="180" name="Google Shape;180;p19"/>
          <p:cNvSpPr/>
          <p:nvPr/>
        </p:nvSpPr>
        <p:spPr>
          <a:xfrm>
            <a:off x="6314175" y="122925"/>
            <a:ext cx="3130200" cy="3130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0"/>
          <p:cNvSpPr/>
          <p:nvPr/>
        </p:nvSpPr>
        <p:spPr>
          <a:xfrm rot="10800000" flipH="1">
            <a:off x="6579400" y="-1048150"/>
            <a:ext cx="3308400" cy="3308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1597000" y="1616600"/>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txBox="1">
            <a:spLocks noGrp="1"/>
          </p:cNvSpPr>
          <p:nvPr>
            <p:ph type="title"/>
          </p:nvPr>
        </p:nvSpPr>
        <p:spPr>
          <a:xfrm>
            <a:off x="842475" y="968900"/>
            <a:ext cx="350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20"/>
          <p:cNvSpPr txBox="1">
            <a:spLocks noGrp="1"/>
          </p:cNvSpPr>
          <p:nvPr>
            <p:ph type="subTitle" idx="1"/>
          </p:nvPr>
        </p:nvSpPr>
        <p:spPr>
          <a:xfrm>
            <a:off x="842475" y="1659400"/>
            <a:ext cx="3506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0"/>
          <p:cNvSpPr/>
          <p:nvPr/>
        </p:nvSpPr>
        <p:spPr>
          <a:xfrm>
            <a:off x="7670175"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8345300"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20"/>
          <p:cNvGrpSpPr/>
          <p:nvPr/>
        </p:nvGrpSpPr>
        <p:grpSpPr>
          <a:xfrm>
            <a:off x="5593730" y="574087"/>
            <a:ext cx="1160092" cy="63948"/>
            <a:chOff x="3779200" y="1371600"/>
            <a:chExt cx="1992600" cy="109500"/>
          </a:xfrm>
        </p:grpSpPr>
        <p:sp>
          <p:nvSpPr>
            <p:cNvPr id="189" name="Google Shape;189;p2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 name="Google Shape;195;p20"/>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1"/>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CUSTOM_4_1_1_1">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23"/>
          <p:cNvSpPr/>
          <p:nvPr/>
        </p:nvSpPr>
        <p:spPr>
          <a:xfrm rot="10800000" flipH="1">
            <a:off x="-812075" y="-728325"/>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txBox="1">
            <a:spLocks noGrp="1"/>
          </p:cNvSpPr>
          <p:nvPr>
            <p:ph type="title"/>
          </p:nvPr>
        </p:nvSpPr>
        <p:spPr>
          <a:xfrm>
            <a:off x="2281800" y="1417225"/>
            <a:ext cx="4580400" cy="73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3"/>
          <p:cNvSpPr txBox="1">
            <a:spLocks noGrp="1"/>
          </p:cNvSpPr>
          <p:nvPr>
            <p:ph type="subTitle" idx="1"/>
          </p:nvPr>
        </p:nvSpPr>
        <p:spPr>
          <a:xfrm>
            <a:off x="2281800" y="2174075"/>
            <a:ext cx="4580400" cy="16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60" r:id="rId4"/>
    <p:sldLayoutId id="2147483664" r:id="rId5"/>
    <p:sldLayoutId id="2147483665" r:id="rId6"/>
    <p:sldLayoutId id="2147483666" r:id="rId7"/>
    <p:sldLayoutId id="2147483667" r:id="rId8"/>
    <p:sldLayoutId id="2147483669" r:id="rId9"/>
    <p:sldLayoutId id="2147483671" r:id="rId10"/>
    <p:sldLayoutId id="2147483672" r:id="rId11"/>
    <p:sldLayoutId id="2147483680" r:id="rId12"/>
    <p:sldLayoutId id="2147483681" r:id="rId13"/>
    <p:sldLayoutId id="2147483683" r:id="rId14"/>
    <p:sldLayoutId id="2147483686" r:id="rId15"/>
    <p:sldLayoutId id="2147483688" r:id="rId16"/>
    <p:sldLayoutId id="2147483689" r:id="rId17"/>
    <p:sldLayoutId id="2147483694" r:id="rId18"/>
    <p:sldLayoutId id="2147483695" r:id="rId19"/>
    <p:sldLayoutId id="2147483697" r:id="rId20"/>
    <p:sldLayoutId id="2147483698" r:id="rId21"/>
    <p:sldLayoutId id="2147483699" r:id="rId22"/>
    <p:sldLayoutId id="2147483700" r:id="rId23"/>
    <p:sldLayoutId id="214748370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CeoqWvAFw9uHY1FAnPRMwg8BoO3wH0BH1tnzXd7XQQ8/copy"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AI in Robotics</a:t>
            </a:r>
            <a:endParaRPr sz="4800" dirty="0"/>
          </a:p>
          <a:p>
            <a:pPr marL="0" lvl="0" indent="0" algn="l" rtl="0">
              <a:spcBef>
                <a:spcPts val="0"/>
              </a:spcBef>
              <a:spcAft>
                <a:spcPts val="0"/>
              </a:spcAft>
              <a:buNone/>
            </a:pPr>
            <a:r>
              <a:rPr lang="en-US" sz="1050" dirty="0"/>
              <a:t>2025 Landscape &amp; Emerging Technologies</a:t>
            </a:r>
          </a:p>
        </p:txBody>
      </p:sp>
      <p:sp>
        <p:nvSpPr>
          <p:cNvPr id="593" name="Google Shape;593;p61"/>
          <p:cNvSpPr txBox="1">
            <a:spLocks noGrp="1"/>
          </p:cNvSpPr>
          <p:nvPr>
            <p:ph type="subTitle" idx="1"/>
          </p:nvPr>
        </p:nvSpPr>
        <p:spPr>
          <a:xfrm>
            <a:off x="4954800" y="3372149"/>
            <a:ext cx="3090300" cy="9653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Khalil Hamdi</a:t>
            </a:r>
          </a:p>
          <a:p>
            <a:pPr marL="0" lvl="0" indent="0" algn="l" rtl="0">
              <a:spcBef>
                <a:spcPts val="0"/>
              </a:spcBef>
              <a:spcAft>
                <a:spcPts val="0"/>
              </a:spcAft>
              <a:buNone/>
            </a:pPr>
            <a:r>
              <a:rPr lang="en-US" dirty="0"/>
              <a:t>CS 131, Spring 2025</a:t>
            </a:r>
          </a:p>
          <a:p>
            <a:pPr marL="0" lvl="0" indent="0" algn="l" rtl="0">
              <a:spcBef>
                <a:spcPts val="0"/>
              </a:spcBef>
              <a:spcAft>
                <a:spcPts val="0"/>
              </a:spcAft>
              <a:buNone/>
            </a:pPr>
            <a:r>
              <a:rPr lang="en-US" dirty="0"/>
              <a:t>Semester Project</a:t>
            </a:r>
          </a:p>
          <a:p>
            <a:pPr marL="0" lvl="0" indent="0" algn="l" rtl="0">
              <a:spcBef>
                <a:spcPts val="0"/>
              </a:spcBef>
              <a:spcAft>
                <a:spcPts val="0"/>
              </a:spcAft>
              <a:buNone/>
            </a:pPr>
            <a:endParaRPr lang="en-US" dirty="0"/>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6">
          <a:extLst>
            <a:ext uri="{FF2B5EF4-FFF2-40B4-BE49-F238E27FC236}">
              <a16:creationId xmlns:a16="http://schemas.microsoft.com/office/drawing/2014/main" id="{1CDEBDDD-6037-5C67-BD0D-9BCC6334AB47}"/>
            </a:ext>
          </a:extLst>
        </p:cNvPr>
        <p:cNvGrpSpPr/>
        <p:nvPr/>
      </p:nvGrpSpPr>
      <p:grpSpPr>
        <a:xfrm>
          <a:off x="0" y="0"/>
          <a:ext cx="0" cy="0"/>
          <a:chOff x="0" y="0"/>
          <a:chExt cx="0" cy="0"/>
        </a:xfrm>
      </p:grpSpPr>
      <p:pic>
        <p:nvPicPr>
          <p:cNvPr id="1217" name="Google Shape;1217;p89">
            <a:extLst>
              <a:ext uri="{FF2B5EF4-FFF2-40B4-BE49-F238E27FC236}">
                <a16:creationId xmlns:a16="http://schemas.microsoft.com/office/drawing/2014/main" id="{6F647E53-4AB1-61A7-56AB-0E3914E4E7D4}"/>
              </a:ext>
            </a:extLst>
          </p:cNvPr>
          <p:cNvPicPr preferRelativeResize="0"/>
          <p:nvPr/>
        </p:nvPicPr>
        <p:blipFill>
          <a:blip r:embed="rId3"/>
          <a:srcRect r="5380"/>
          <a:stretch/>
        </p:blipFill>
        <p:spPr>
          <a:xfrm>
            <a:off x="3895730" y="1341120"/>
            <a:ext cx="4633232" cy="2848814"/>
          </a:xfrm>
          <a:prstGeom prst="rect">
            <a:avLst/>
          </a:prstGeom>
          <a:noFill/>
          <a:ln>
            <a:noFill/>
          </a:ln>
        </p:spPr>
      </p:pic>
      <p:grpSp>
        <p:nvGrpSpPr>
          <p:cNvPr id="1218" name="Google Shape;1218;p89">
            <a:extLst>
              <a:ext uri="{FF2B5EF4-FFF2-40B4-BE49-F238E27FC236}">
                <a16:creationId xmlns:a16="http://schemas.microsoft.com/office/drawing/2014/main" id="{234419D3-8FB8-F50C-62EF-65E8C6F678B0}"/>
              </a:ext>
            </a:extLst>
          </p:cNvPr>
          <p:cNvGrpSpPr/>
          <p:nvPr/>
        </p:nvGrpSpPr>
        <p:grpSpPr>
          <a:xfrm>
            <a:off x="3733346" y="1225178"/>
            <a:ext cx="4896644" cy="3711298"/>
            <a:chOff x="713409" y="1097136"/>
            <a:chExt cx="3891167" cy="2949220"/>
          </a:xfrm>
        </p:grpSpPr>
        <p:sp>
          <p:nvSpPr>
            <p:cNvPr id="1219" name="Google Shape;1219;p89">
              <a:extLst>
                <a:ext uri="{FF2B5EF4-FFF2-40B4-BE49-F238E27FC236}">
                  <a16:creationId xmlns:a16="http://schemas.microsoft.com/office/drawing/2014/main" id="{8F6EAD35-E57A-137E-8408-89E34E4B8183}"/>
                </a:ext>
              </a:extLst>
            </p:cNvPr>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9">
              <a:extLst>
                <a:ext uri="{FF2B5EF4-FFF2-40B4-BE49-F238E27FC236}">
                  <a16:creationId xmlns:a16="http://schemas.microsoft.com/office/drawing/2014/main" id="{8DBF40D4-AB59-1747-22D9-627BEE8DB612}"/>
                </a:ext>
              </a:extLst>
            </p:cNvPr>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9">
              <a:extLst>
                <a:ext uri="{FF2B5EF4-FFF2-40B4-BE49-F238E27FC236}">
                  <a16:creationId xmlns:a16="http://schemas.microsoft.com/office/drawing/2014/main" id="{7DE70AC6-A5E7-6C09-69EF-18835C1F09E8}"/>
                </a:ext>
              </a:extLst>
            </p:cNvPr>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89">
            <a:extLst>
              <a:ext uri="{FF2B5EF4-FFF2-40B4-BE49-F238E27FC236}">
                <a16:creationId xmlns:a16="http://schemas.microsoft.com/office/drawing/2014/main" id="{F1DADAA9-077A-60BB-EB8A-6694C935FB9A}"/>
              </a:ext>
            </a:extLst>
          </p:cNvPr>
          <p:cNvGrpSpPr/>
          <p:nvPr/>
        </p:nvGrpSpPr>
        <p:grpSpPr>
          <a:xfrm>
            <a:off x="514008" y="566396"/>
            <a:ext cx="4163361" cy="2376767"/>
            <a:chOff x="713100" y="1597775"/>
            <a:chExt cx="5712625" cy="3217500"/>
          </a:xfrm>
        </p:grpSpPr>
        <p:sp>
          <p:nvSpPr>
            <p:cNvPr id="1223" name="Google Shape;1223;p89">
              <a:extLst>
                <a:ext uri="{FF2B5EF4-FFF2-40B4-BE49-F238E27FC236}">
                  <a16:creationId xmlns:a16="http://schemas.microsoft.com/office/drawing/2014/main" id="{A7E9B667-CE27-1138-8C74-B33B4BF32BDD}"/>
                </a:ext>
              </a:extLst>
            </p:cNvPr>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9">
              <a:extLst>
                <a:ext uri="{FF2B5EF4-FFF2-40B4-BE49-F238E27FC236}">
                  <a16:creationId xmlns:a16="http://schemas.microsoft.com/office/drawing/2014/main" id="{E9E7C5C0-890B-25A3-E85C-6BBD81990AC3}"/>
                </a:ext>
              </a:extLst>
            </p:cNvPr>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89">
            <a:extLst>
              <a:ext uri="{FF2B5EF4-FFF2-40B4-BE49-F238E27FC236}">
                <a16:creationId xmlns:a16="http://schemas.microsoft.com/office/drawing/2014/main" id="{46EEB73C-8741-0D88-84BC-D72F9AB8A48E}"/>
              </a:ext>
            </a:extLst>
          </p:cNvPr>
          <p:cNvSpPr txBox="1">
            <a:spLocks noGrp="1"/>
          </p:cNvSpPr>
          <p:nvPr>
            <p:ph type="title"/>
          </p:nvPr>
        </p:nvSpPr>
        <p:spPr>
          <a:xfrm>
            <a:off x="751035" y="968900"/>
            <a:ext cx="3506400" cy="572700"/>
          </a:xfrm>
          <a:prstGeom prst="rect">
            <a:avLst/>
          </a:prstGeom>
        </p:spPr>
        <p:txBody>
          <a:bodyPr spcFirstLastPara="1" wrap="square" lIns="91425" tIns="91425" rIns="91425" bIns="91425" anchor="t" anchorCtr="0">
            <a:noAutofit/>
          </a:bodyPr>
          <a:lstStyle/>
          <a:p>
            <a:pPr lvl="0" algn="ctr"/>
            <a:r>
              <a:rPr lang="en-US" dirty="0"/>
              <a:t>GROOT N1</a:t>
            </a:r>
          </a:p>
        </p:txBody>
      </p:sp>
      <p:sp>
        <p:nvSpPr>
          <p:cNvPr id="1226" name="Google Shape;1226;p89">
            <a:extLst>
              <a:ext uri="{FF2B5EF4-FFF2-40B4-BE49-F238E27FC236}">
                <a16:creationId xmlns:a16="http://schemas.microsoft.com/office/drawing/2014/main" id="{F33A46C1-36C3-4341-37D6-2D1879AAEC54}"/>
              </a:ext>
            </a:extLst>
          </p:cNvPr>
          <p:cNvSpPr txBox="1">
            <a:spLocks noGrp="1"/>
          </p:cNvSpPr>
          <p:nvPr>
            <p:ph type="subTitle" idx="1"/>
          </p:nvPr>
        </p:nvSpPr>
        <p:spPr>
          <a:xfrm>
            <a:off x="842475" y="1659400"/>
            <a:ext cx="3053255"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foundation model that equips robots with general intelligence through multimodal learning of vision, language, and action.</a:t>
            </a:r>
            <a:endParaRPr dirty="0"/>
          </a:p>
        </p:txBody>
      </p:sp>
      <p:sp>
        <p:nvSpPr>
          <p:cNvPr id="1227" name="Google Shape;1227;p89">
            <a:extLst>
              <a:ext uri="{FF2B5EF4-FFF2-40B4-BE49-F238E27FC236}">
                <a16:creationId xmlns:a16="http://schemas.microsoft.com/office/drawing/2014/main" id="{42EAF7A6-9641-7CFA-D22B-79C9CE132D1F}"/>
              </a:ext>
            </a:extLst>
          </p:cNvPr>
          <p:cNvSpPr/>
          <p:nvPr/>
        </p:nvSpPr>
        <p:spPr>
          <a:xfrm>
            <a:off x="2755275" y="376405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89">
            <a:extLst>
              <a:ext uri="{FF2B5EF4-FFF2-40B4-BE49-F238E27FC236}">
                <a16:creationId xmlns:a16="http://schemas.microsoft.com/office/drawing/2014/main" id="{6CCEDC1D-3059-A87A-2434-55D5E402CB62}"/>
              </a:ext>
            </a:extLst>
          </p:cNvPr>
          <p:cNvGrpSpPr/>
          <p:nvPr/>
        </p:nvGrpSpPr>
        <p:grpSpPr>
          <a:xfrm flipH="1">
            <a:off x="-5" y="3262424"/>
            <a:ext cx="2947684" cy="527672"/>
            <a:chOff x="1358103" y="3291921"/>
            <a:chExt cx="3368397" cy="603054"/>
          </a:xfrm>
        </p:grpSpPr>
        <p:sp>
          <p:nvSpPr>
            <p:cNvPr id="1229" name="Google Shape;1229;p89">
              <a:extLst>
                <a:ext uri="{FF2B5EF4-FFF2-40B4-BE49-F238E27FC236}">
                  <a16:creationId xmlns:a16="http://schemas.microsoft.com/office/drawing/2014/main" id="{C2294A81-FF98-5E25-BD64-B92F7A8A7222}"/>
                </a:ext>
              </a:extLst>
            </p:cNvPr>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9">
              <a:extLst>
                <a:ext uri="{FF2B5EF4-FFF2-40B4-BE49-F238E27FC236}">
                  <a16:creationId xmlns:a16="http://schemas.microsoft.com/office/drawing/2014/main" id="{A46D3436-682F-C9E0-A034-82CE50641441}"/>
                </a:ext>
              </a:extLst>
            </p:cNvPr>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607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2">
          <a:extLst>
            <a:ext uri="{FF2B5EF4-FFF2-40B4-BE49-F238E27FC236}">
              <a16:creationId xmlns:a16="http://schemas.microsoft.com/office/drawing/2014/main" id="{855CE99F-F40F-669F-E7C3-48104E45E796}"/>
            </a:ext>
          </a:extLst>
        </p:cNvPr>
        <p:cNvGrpSpPr/>
        <p:nvPr/>
      </p:nvGrpSpPr>
      <p:grpSpPr>
        <a:xfrm>
          <a:off x="0" y="0"/>
          <a:ext cx="0" cy="0"/>
          <a:chOff x="0" y="0"/>
          <a:chExt cx="0" cy="0"/>
        </a:xfrm>
      </p:grpSpPr>
      <p:sp>
        <p:nvSpPr>
          <p:cNvPr id="794" name="Google Shape;794;p71">
            <a:extLst>
              <a:ext uri="{FF2B5EF4-FFF2-40B4-BE49-F238E27FC236}">
                <a16:creationId xmlns:a16="http://schemas.microsoft.com/office/drawing/2014/main" id="{9BF91AA2-6628-800F-9BC4-9E22E86277F8}"/>
              </a:ext>
            </a:extLst>
          </p:cNvPr>
          <p:cNvSpPr/>
          <p:nvPr/>
        </p:nvSpPr>
        <p:spPr>
          <a:xfrm>
            <a:off x="206375" y="152250"/>
            <a:ext cx="3768600" cy="48390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1">
            <a:extLst>
              <a:ext uri="{FF2B5EF4-FFF2-40B4-BE49-F238E27FC236}">
                <a16:creationId xmlns:a16="http://schemas.microsoft.com/office/drawing/2014/main" id="{91A8B9EF-641A-3FC8-7FE5-6E68FCFFE21B}"/>
              </a:ext>
            </a:extLst>
          </p:cNvPr>
          <p:cNvSpPr txBox="1">
            <a:spLocks noGrp="1"/>
          </p:cNvSpPr>
          <p:nvPr>
            <p:ph type="title"/>
          </p:nvPr>
        </p:nvSpPr>
        <p:spPr>
          <a:xfrm>
            <a:off x="4972850" y="799825"/>
            <a:ext cx="3266400" cy="225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NVIDIA OMNIVERSE</a:t>
            </a:r>
            <a:endParaRPr dirty="0"/>
          </a:p>
        </p:txBody>
      </p:sp>
      <p:sp>
        <p:nvSpPr>
          <p:cNvPr id="796" name="Google Shape;796;p71">
            <a:extLst>
              <a:ext uri="{FF2B5EF4-FFF2-40B4-BE49-F238E27FC236}">
                <a16:creationId xmlns:a16="http://schemas.microsoft.com/office/drawing/2014/main" id="{56493E80-9C13-099D-6F46-519D646B82E3}"/>
              </a:ext>
            </a:extLst>
          </p:cNvPr>
          <p:cNvSpPr txBox="1">
            <a:spLocks noGrp="1"/>
          </p:cNvSpPr>
          <p:nvPr>
            <p:ph type="subTitle" idx="1"/>
          </p:nvPr>
        </p:nvSpPr>
        <p:spPr>
          <a:xfrm>
            <a:off x="4972850" y="3098996"/>
            <a:ext cx="3266400" cy="1149000"/>
          </a:xfrm>
          <a:prstGeom prst="rect">
            <a:avLst/>
          </a:prstGeom>
        </p:spPr>
        <p:txBody>
          <a:bodyPr spcFirstLastPara="1" wrap="square" lIns="91425" tIns="91425" rIns="91425" bIns="91425" anchor="t" anchorCtr="0">
            <a:noAutofit/>
          </a:bodyPr>
          <a:lstStyle/>
          <a:p>
            <a:pPr marL="0" lvl="0" indent="0"/>
            <a:r>
              <a:rPr lang="en-US" dirty="0"/>
              <a:t>A real-time simulation and collaboration platform for developing, training, and deploying intelligent robots in virtual environments.</a:t>
            </a:r>
            <a:endParaRPr dirty="0"/>
          </a:p>
        </p:txBody>
      </p:sp>
      <p:grpSp>
        <p:nvGrpSpPr>
          <p:cNvPr id="797" name="Google Shape;797;p71">
            <a:extLst>
              <a:ext uri="{FF2B5EF4-FFF2-40B4-BE49-F238E27FC236}">
                <a16:creationId xmlns:a16="http://schemas.microsoft.com/office/drawing/2014/main" id="{058CB945-CC26-B7C7-7EDB-4F2DF1E2088F}"/>
              </a:ext>
            </a:extLst>
          </p:cNvPr>
          <p:cNvGrpSpPr/>
          <p:nvPr/>
        </p:nvGrpSpPr>
        <p:grpSpPr>
          <a:xfrm flipH="1">
            <a:off x="7455750" y="1175513"/>
            <a:ext cx="1154625" cy="430500"/>
            <a:chOff x="4042650" y="642025"/>
            <a:chExt cx="1154625" cy="430500"/>
          </a:xfrm>
        </p:grpSpPr>
        <p:sp>
          <p:nvSpPr>
            <p:cNvPr id="798" name="Google Shape;798;p71">
              <a:extLst>
                <a:ext uri="{FF2B5EF4-FFF2-40B4-BE49-F238E27FC236}">
                  <a16:creationId xmlns:a16="http://schemas.microsoft.com/office/drawing/2014/main" id="{84BB12DC-DCC6-7DFA-C0E7-1FFFC575A8F1}"/>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1">
              <a:extLst>
                <a:ext uri="{FF2B5EF4-FFF2-40B4-BE49-F238E27FC236}">
                  <a16:creationId xmlns:a16="http://schemas.microsoft.com/office/drawing/2014/main" id="{B2A69C5B-B37D-9547-D0D8-C9041317C859}"/>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71">
            <a:extLst>
              <a:ext uri="{FF2B5EF4-FFF2-40B4-BE49-F238E27FC236}">
                <a16:creationId xmlns:a16="http://schemas.microsoft.com/office/drawing/2014/main" id="{E215FB99-590D-FD3C-BF64-F549A007D6DB}"/>
              </a:ext>
            </a:extLst>
          </p:cNvPr>
          <p:cNvGrpSpPr/>
          <p:nvPr/>
        </p:nvGrpSpPr>
        <p:grpSpPr>
          <a:xfrm>
            <a:off x="6545016" y="4405718"/>
            <a:ext cx="2598996" cy="484774"/>
            <a:chOff x="1298650" y="3255600"/>
            <a:chExt cx="3427850" cy="639375"/>
          </a:xfrm>
        </p:grpSpPr>
        <p:sp>
          <p:nvSpPr>
            <p:cNvPr id="801" name="Google Shape;801;p71">
              <a:extLst>
                <a:ext uri="{FF2B5EF4-FFF2-40B4-BE49-F238E27FC236}">
                  <a16:creationId xmlns:a16="http://schemas.microsoft.com/office/drawing/2014/main" id="{66862F8D-3523-8B73-52EF-CCC64B09CC82}"/>
                </a:ext>
              </a:extLst>
            </p:cNvPr>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1">
              <a:extLst>
                <a:ext uri="{FF2B5EF4-FFF2-40B4-BE49-F238E27FC236}">
                  <a16:creationId xmlns:a16="http://schemas.microsoft.com/office/drawing/2014/main" id="{14F82D1A-8CC0-7201-161F-0784153ABEF6}"/>
                </a:ext>
              </a:extLst>
            </p:cNvPr>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Placeholder 4" descr="A screen shot of a planet&#10;&#10;AI-generated content may be incorrect.">
            <a:extLst>
              <a:ext uri="{FF2B5EF4-FFF2-40B4-BE49-F238E27FC236}">
                <a16:creationId xmlns:a16="http://schemas.microsoft.com/office/drawing/2014/main" id="{FF7D9685-17B9-5111-CA5F-E4FE91E46E53}"/>
              </a:ext>
            </a:extLst>
          </p:cNvPr>
          <p:cNvPicPr>
            <a:picLocks noGrp="1" noChangeAspect="1"/>
          </p:cNvPicPr>
          <p:nvPr>
            <p:ph type="pic" idx="2"/>
          </p:nvPr>
        </p:nvPicPr>
        <p:blipFill>
          <a:blip r:embed="rId3"/>
          <a:srcRect l="32216" t="2543" r="31877" b="11353"/>
          <a:stretch/>
        </p:blipFill>
        <p:spPr>
          <a:xfrm>
            <a:off x="0" y="175"/>
            <a:ext cx="3813000" cy="5143500"/>
          </a:xfrm>
        </p:spPr>
      </p:pic>
    </p:spTree>
    <p:extLst>
      <p:ext uri="{BB962C8B-B14F-4D97-AF65-F5344CB8AC3E}">
        <p14:creationId xmlns:p14="http://schemas.microsoft.com/office/powerpoint/2010/main" val="296382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95"/>
                                        </p:tgtEl>
                                        <p:attrNameLst>
                                          <p:attrName>style.visibility</p:attrName>
                                        </p:attrNameLst>
                                      </p:cBhvr>
                                      <p:to>
                                        <p:strVal val="visible"/>
                                      </p:to>
                                    </p:set>
                                    <p:anim calcmode="lin" valueType="num">
                                      <p:cBhvr additive="base">
                                        <p:cTn id="7" dur="1000"/>
                                        <p:tgtEl>
                                          <p:spTgt spid="79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96"/>
                                        </p:tgtEl>
                                        <p:attrNameLst>
                                          <p:attrName>style.visibility</p:attrName>
                                        </p:attrNameLst>
                                      </p:cBhvr>
                                      <p:to>
                                        <p:strVal val="visible"/>
                                      </p:to>
                                    </p:set>
                                    <p:anim calcmode="lin" valueType="num">
                                      <p:cBhvr additive="base">
                                        <p:cTn id="10" dur="1000"/>
                                        <p:tgtEl>
                                          <p:spTgt spid="796"/>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797"/>
                                        </p:tgtEl>
                                        <p:attrNameLst>
                                          <p:attrName>style.visibility</p:attrName>
                                        </p:attrNameLst>
                                      </p:cBhvr>
                                      <p:to>
                                        <p:strVal val="visible"/>
                                      </p:to>
                                    </p:set>
                                    <p:anim calcmode="lin" valueType="num">
                                      <p:cBhvr additive="base">
                                        <p:cTn id="15" dur="1000"/>
                                        <p:tgtEl>
                                          <p:spTgt spid="7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800"/>
                                        </p:tgtEl>
                                        <p:attrNameLst>
                                          <p:attrName>style.visibility</p:attrName>
                                        </p:attrNameLst>
                                      </p:cBhvr>
                                      <p:to>
                                        <p:strVal val="visible"/>
                                      </p:to>
                                    </p:set>
                                    <p:anim calcmode="lin" valueType="num">
                                      <p:cBhvr additive="base">
                                        <p:cTn id="18" dur="1000"/>
                                        <p:tgtEl>
                                          <p:spTgt spid="8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6">
          <a:extLst>
            <a:ext uri="{FF2B5EF4-FFF2-40B4-BE49-F238E27FC236}">
              <a16:creationId xmlns:a16="http://schemas.microsoft.com/office/drawing/2014/main" id="{39366257-45F9-5C87-3937-2B7559290F6E}"/>
            </a:ext>
          </a:extLst>
        </p:cNvPr>
        <p:cNvGrpSpPr/>
        <p:nvPr/>
      </p:nvGrpSpPr>
      <p:grpSpPr>
        <a:xfrm>
          <a:off x="0" y="0"/>
          <a:ext cx="0" cy="0"/>
          <a:chOff x="0" y="0"/>
          <a:chExt cx="0" cy="0"/>
        </a:xfrm>
      </p:grpSpPr>
      <p:sp>
        <p:nvSpPr>
          <p:cNvPr id="967" name="Google Shape;967;p79">
            <a:extLst>
              <a:ext uri="{FF2B5EF4-FFF2-40B4-BE49-F238E27FC236}">
                <a16:creationId xmlns:a16="http://schemas.microsoft.com/office/drawing/2014/main" id="{EC8EF88C-470C-6768-CA54-45F02658A1B7}"/>
              </a:ext>
            </a:extLst>
          </p:cNvPr>
          <p:cNvSpPr/>
          <p:nvPr/>
        </p:nvSpPr>
        <p:spPr>
          <a:xfrm>
            <a:off x="694076" y="1371600"/>
            <a:ext cx="3482400" cy="2400300"/>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9">
            <a:extLst>
              <a:ext uri="{FF2B5EF4-FFF2-40B4-BE49-F238E27FC236}">
                <a16:creationId xmlns:a16="http://schemas.microsoft.com/office/drawing/2014/main" id="{C2090EE8-4D52-FB24-A352-85025E2CEC77}"/>
              </a:ext>
            </a:extLst>
          </p:cNvPr>
          <p:cNvSpPr txBox="1">
            <a:spLocks noGrp="1"/>
          </p:cNvSpPr>
          <p:nvPr>
            <p:ph type="title"/>
          </p:nvPr>
        </p:nvSpPr>
        <p:spPr>
          <a:xfrm>
            <a:off x="828324" y="1630035"/>
            <a:ext cx="3293349" cy="706800"/>
          </a:xfrm>
          <a:prstGeom prst="rect">
            <a:avLst/>
          </a:prstGeom>
        </p:spPr>
        <p:txBody>
          <a:bodyPr spcFirstLastPara="1" wrap="square" lIns="91425" tIns="91425" rIns="91425" bIns="91425" anchor="b" anchorCtr="0">
            <a:noAutofit/>
          </a:bodyPr>
          <a:lstStyle/>
          <a:p>
            <a:pPr lvl="0"/>
            <a:r>
              <a:rPr lang="en-US" sz="2800" dirty="0"/>
              <a:t>NVIDIA Blackwell</a:t>
            </a:r>
            <a:endParaRPr sz="2800" dirty="0"/>
          </a:p>
        </p:txBody>
      </p:sp>
      <p:sp>
        <p:nvSpPr>
          <p:cNvPr id="969" name="Google Shape;969;p79">
            <a:extLst>
              <a:ext uri="{FF2B5EF4-FFF2-40B4-BE49-F238E27FC236}">
                <a16:creationId xmlns:a16="http://schemas.microsoft.com/office/drawing/2014/main" id="{B01DA38D-1BFE-86E8-8557-59EA85091854}"/>
              </a:ext>
            </a:extLst>
          </p:cNvPr>
          <p:cNvSpPr txBox="1">
            <a:spLocks noGrp="1"/>
          </p:cNvSpPr>
          <p:nvPr>
            <p:ph type="subTitle" idx="1"/>
          </p:nvPr>
        </p:nvSpPr>
        <p:spPr>
          <a:xfrm>
            <a:off x="828325" y="2289095"/>
            <a:ext cx="2909100" cy="1031700"/>
          </a:xfrm>
          <a:prstGeom prst="rect">
            <a:avLst/>
          </a:prstGeom>
        </p:spPr>
        <p:txBody>
          <a:bodyPr spcFirstLastPara="1" wrap="square" lIns="91425" tIns="91425" rIns="91425" bIns="91425" anchor="t" anchorCtr="0">
            <a:noAutofit/>
          </a:bodyPr>
          <a:lstStyle/>
          <a:p>
            <a:pPr marL="0" lvl="0" indent="0"/>
            <a:r>
              <a:rPr lang="en-US" dirty="0"/>
              <a:t>A next-generation GPU architecture designed to accelerate AI training and inference at massive scale with unprecedented efficiency.</a:t>
            </a:r>
            <a:endParaRPr dirty="0"/>
          </a:p>
        </p:txBody>
      </p:sp>
      <p:grpSp>
        <p:nvGrpSpPr>
          <p:cNvPr id="970" name="Google Shape;970;p79">
            <a:extLst>
              <a:ext uri="{FF2B5EF4-FFF2-40B4-BE49-F238E27FC236}">
                <a16:creationId xmlns:a16="http://schemas.microsoft.com/office/drawing/2014/main" id="{F4B12DB6-41A9-3BF3-6724-C4EB9E227859}"/>
              </a:ext>
            </a:extLst>
          </p:cNvPr>
          <p:cNvGrpSpPr/>
          <p:nvPr/>
        </p:nvGrpSpPr>
        <p:grpSpPr>
          <a:xfrm>
            <a:off x="2045081" y="4358525"/>
            <a:ext cx="780400" cy="357900"/>
            <a:chOff x="4598506" y="471425"/>
            <a:chExt cx="780400" cy="357900"/>
          </a:xfrm>
        </p:grpSpPr>
        <p:sp>
          <p:nvSpPr>
            <p:cNvPr id="971" name="Google Shape;971;p79">
              <a:extLst>
                <a:ext uri="{FF2B5EF4-FFF2-40B4-BE49-F238E27FC236}">
                  <a16:creationId xmlns:a16="http://schemas.microsoft.com/office/drawing/2014/main" id="{1B99AF10-F7F5-6BCC-7D9E-4E5211885F17}"/>
                </a:ext>
              </a:extLst>
            </p:cNvPr>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9">
              <a:extLst>
                <a:ext uri="{FF2B5EF4-FFF2-40B4-BE49-F238E27FC236}">
                  <a16:creationId xmlns:a16="http://schemas.microsoft.com/office/drawing/2014/main" id="{82CBCEC0-837A-9498-69D9-CF33E838B6CF}"/>
                </a:ext>
              </a:extLst>
            </p:cNvPr>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79">
            <a:extLst>
              <a:ext uri="{FF2B5EF4-FFF2-40B4-BE49-F238E27FC236}">
                <a16:creationId xmlns:a16="http://schemas.microsoft.com/office/drawing/2014/main" id="{BDD4CC83-300D-3318-B3C1-7D2D3394E60E}"/>
              </a:ext>
            </a:extLst>
          </p:cNvPr>
          <p:cNvGrpSpPr/>
          <p:nvPr/>
        </p:nvGrpSpPr>
        <p:grpSpPr>
          <a:xfrm>
            <a:off x="592131" y="714783"/>
            <a:ext cx="3104190" cy="411667"/>
            <a:chOff x="592131" y="714783"/>
            <a:chExt cx="3104190" cy="411667"/>
          </a:xfrm>
        </p:grpSpPr>
        <p:grpSp>
          <p:nvGrpSpPr>
            <p:cNvPr id="974" name="Google Shape;974;p79">
              <a:extLst>
                <a:ext uri="{FF2B5EF4-FFF2-40B4-BE49-F238E27FC236}">
                  <a16:creationId xmlns:a16="http://schemas.microsoft.com/office/drawing/2014/main" id="{3839D01B-F2C2-0EAC-079A-8E09714F3D7B}"/>
                </a:ext>
              </a:extLst>
            </p:cNvPr>
            <p:cNvGrpSpPr/>
            <p:nvPr/>
          </p:nvGrpSpPr>
          <p:grpSpPr>
            <a:xfrm rot="10800000" flipH="1">
              <a:off x="915813" y="714783"/>
              <a:ext cx="2780508" cy="357877"/>
              <a:chOff x="198225" y="4390550"/>
              <a:chExt cx="3765075" cy="484600"/>
            </a:xfrm>
          </p:grpSpPr>
          <p:sp>
            <p:nvSpPr>
              <p:cNvPr id="975" name="Google Shape;975;p79">
                <a:extLst>
                  <a:ext uri="{FF2B5EF4-FFF2-40B4-BE49-F238E27FC236}">
                    <a16:creationId xmlns:a16="http://schemas.microsoft.com/office/drawing/2014/main" id="{096B1FDF-5F54-B755-D97E-614FDB821510}"/>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9">
                <a:extLst>
                  <a:ext uri="{FF2B5EF4-FFF2-40B4-BE49-F238E27FC236}">
                    <a16:creationId xmlns:a16="http://schemas.microsoft.com/office/drawing/2014/main" id="{0F8F7DB9-D13C-60DB-DA3A-6182D0337454}"/>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79">
              <a:extLst>
                <a:ext uri="{FF2B5EF4-FFF2-40B4-BE49-F238E27FC236}">
                  <a16:creationId xmlns:a16="http://schemas.microsoft.com/office/drawing/2014/main" id="{8DEBBF75-FD51-592E-F625-5A09DAE68C30}"/>
                </a:ext>
              </a:extLst>
            </p:cNvPr>
            <p:cNvSpPr/>
            <p:nvPr/>
          </p:nvSpPr>
          <p:spPr>
            <a:xfrm rot="5400000">
              <a:off x="575031" y="785650"/>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Placeholder 4" descr="A close-up of a computer chip&#10;&#10;AI-generated content may be incorrect.">
            <a:extLst>
              <a:ext uri="{FF2B5EF4-FFF2-40B4-BE49-F238E27FC236}">
                <a16:creationId xmlns:a16="http://schemas.microsoft.com/office/drawing/2014/main" id="{180B1FFA-781B-F5B9-30EA-4D3814078BD4}"/>
              </a:ext>
            </a:extLst>
          </p:cNvPr>
          <p:cNvPicPr>
            <a:picLocks noGrp="1" noChangeAspect="1"/>
          </p:cNvPicPr>
          <p:nvPr>
            <p:ph type="pic" idx="2"/>
          </p:nvPr>
        </p:nvPicPr>
        <p:blipFill>
          <a:blip r:embed="rId3"/>
          <a:srcRect l="16000" r="16000"/>
          <a:stretch>
            <a:fillRect/>
          </a:stretch>
        </p:blipFill>
        <p:spPr/>
      </p:pic>
    </p:spTree>
    <p:extLst>
      <p:ext uri="{BB962C8B-B14F-4D97-AF65-F5344CB8AC3E}">
        <p14:creationId xmlns:p14="http://schemas.microsoft.com/office/powerpoint/2010/main" val="282024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68"/>
                                        </p:tgtEl>
                                        <p:attrNameLst>
                                          <p:attrName>style.visibility</p:attrName>
                                        </p:attrNameLst>
                                      </p:cBhvr>
                                      <p:to>
                                        <p:strVal val="visible"/>
                                      </p:to>
                                    </p:set>
                                    <p:anim calcmode="lin" valueType="num">
                                      <p:cBhvr additive="base">
                                        <p:cTn id="10" dur="1000"/>
                                        <p:tgtEl>
                                          <p:spTgt spid="96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973"/>
                                        </p:tgtEl>
                                        <p:attrNameLst>
                                          <p:attrName>style.visibility</p:attrName>
                                        </p:attrNameLst>
                                      </p:cBhvr>
                                      <p:to>
                                        <p:strVal val="visible"/>
                                      </p:to>
                                    </p:set>
                                    <p:anim calcmode="lin" valueType="num">
                                      <p:cBhvr additive="base">
                                        <p:cTn id="15" dur="1000"/>
                                        <p:tgtEl>
                                          <p:spTgt spid="973"/>
                                        </p:tgtEl>
                                        <p:attrNameLst>
                                          <p:attrName>ppt_x</p:attrName>
                                        </p:attrNameLst>
                                      </p:cBhvr>
                                      <p:tavLst>
                                        <p:tav tm="0">
                                          <p:val>
                                            <p:strVal val="#ppt_x-1"/>
                                          </p:val>
                                        </p:tav>
                                        <p:tav tm="100000">
                                          <p:val>
                                            <p:strVal val="#ppt_x"/>
                                          </p:val>
                                        </p:tav>
                                      </p:tavLst>
                                    </p:anim>
                                  </p:childTnLst>
                                </p:cTn>
                              </p:par>
                              <p:par>
                                <p:cTn id="16" presetID="2" presetClass="entr" presetSubtype="4" fill="hold" nodeType="withEffect">
                                  <p:stCondLst>
                                    <p:cond delay="0"/>
                                  </p:stCondLst>
                                  <p:childTnLst>
                                    <p:set>
                                      <p:cBhvr>
                                        <p:cTn id="17" dur="1" fill="hold">
                                          <p:stCondLst>
                                            <p:cond delay="0"/>
                                          </p:stCondLst>
                                        </p:cTn>
                                        <p:tgtEl>
                                          <p:spTgt spid="970"/>
                                        </p:tgtEl>
                                        <p:attrNameLst>
                                          <p:attrName>style.visibility</p:attrName>
                                        </p:attrNameLst>
                                      </p:cBhvr>
                                      <p:to>
                                        <p:strVal val="visible"/>
                                      </p:to>
                                    </p:set>
                                    <p:anim calcmode="lin" valueType="num">
                                      <p:cBhvr additive="base">
                                        <p:cTn id="18" dur="1000"/>
                                        <p:tgtEl>
                                          <p:spTgt spid="9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9">
          <a:extLst>
            <a:ext uri="{FF2B5EF4-FFF2-40B4-BE49-F238E27FC236}">
              <a16:creationId xmlns:a16="http://schemas.microsoft.com/office/drawing/2014/main" id="{F1BB97B3-7984-8201-7CD4-FB36BBB02278}"/>
            </a:ext>
          </a:extLst>
        </p:cNvPr>
        <p:cNvGrpSpPr/>
        <p:nvPr/>
      </p:nvGrpSpPr>
      <p:grpSpPr>
        <a:xfrm>
          <a:off x="0" y="0"/>
          <a:ext cx="0" cy="0"/>
          <a:chOff x="0" y="0"/>
          <a:chExt cx="0" cy="0"/>
        </a:xfrm>
      </p:grpSpPr>
      <p:sp>
        <p:nvSpPr>
          <p:cNvPr id="841" name="Google Shape;841;p73">
            <a:extLst>
              <a:ext uri="{FF2B5EF4-FFF2-40B4-BE49-F238E27FC236}">
                <a16:creationId xmlns:a16="http://schemas.microsoft.com/office/drawing/2014/main" id="{F19569A6-E3D8-4B87-8159-CA70327F786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TESLA</a:t>
            </a:r>
            <a:endParaRPr dirty="0"/>
          </a:p>
        </p:txBody>
      </p:sp>
      <p:sp>
        <p:nvSpPr>
          <p:cNvPr id="842" name="Google Shape;842;p73">
            <a:extLst>
              <a:ext uri="{FF2B5EF4-FFF2-40B4-BE49-F238E27FC236}">
                <a16:creationId xmlns:a16="http://schemas.microsoft.com/office/drawing/2014/main" id="{11372860-4DE6-A218-7CEE-E5AA7C0AF9B4}"/>
              </a:ext>
            </a:extLst>
          </p:cNvPr>
          <p:cNvSpPr txBox="1">
            <a:spLocks noGrp="1"/>
          </p:cNvSpPr>
          <p:nvPr>
            <p:ph type="title" idx="2"/>
          </p:nvPr>
        </p:nvSpPr>
        <p:spPr>
          <a:xfrm>
            <a:off x="685799" y="3312190"/>
            <a:ext cx="2640939" cy="527700"/>
          </a:xfrm>
          <a:prstGeom prst="rect">
            <a:avLst/>
          </a:prstGeom>
        </p:spPr>
        <p:txBody>
          <a:bodyPr spcFirstLastPara="1" wrap="square" lIns="91425" tIns="91425" rIns="91425" bIns="91425" anchor="b" anchorCtr="0">
            <a:noAutofit/>
          </a:bodyPr>
          <a:lstStyle/>
          <a:p>
            <a:pPr lvl="0"/>
            <a:r>
              <a:rPr lang="en-US" dirty="0"/>
              <a:t>Full Self-Driving</a:t>
            </a:r>
            <a:endParaRPr dirty="0"/>
          </a:p>
        </p:txBody>
      </p:sp>
      <p:sp>
        <p:nvSpPr>
          <p:cNvPr id="843" name="Google Shape;843;p73">
            <a:extLst>
              <a:ext uri="{FF2B5EF4-FFF2-40B4-BE49-F238E27FC236}">
                <a16:creationId xmlns:a16="http://schemas.microsoft.com/office/drawing/2014/main" id="{9DE619D0-97F1-37EF-CE75-7261FA9B4E89}"/>
              </a:ext>
            </a:extLst>
          </p:cNvPr>
          <p:cNvSpPr txBox="1">
            <a:spLocks noGrp="1"/>
          </p:cNvSpPr>
          <p:nvPr>
            <p:ph type="subTitle" idx="1"/>
          </p:nvPr>
        </p:nvSpPr>
        <p:spPr>
          <a:xfrm>
            <a:off x="890875" y="3735986"/>
            <a:ext cx="2241900" cy="640200"/>
          </a:xfrm>
          <a:prstGeom prst="rect">
            <a:avLst/>
          </a:prstGeom>
        </p:spPr>
        <p:txBody>
          <a:bodyPr spcFirstLastPara="1" wrap="square" lIns="91425" tIns="91425" rIns="91425" bIns="91425" anchor="t" anchorCtr="0">
            <a:noAutofit/>
          </a:bodyPr>
          <a:lstStyle/>
          <a:p>
            <a:pPr marL="0" lvl="0" indent="0"/>
            <a:r>
              <a:rPr lang="en-US" sz="1200" dirty="0"/>
              <a:t>An AI-powered driving system that uses vision-based neural networks to enable autonomous navigation and decision-making.</a:t>
            </a:r>
            <a:endParaRPr sz="1200" dirty="0"/>
          </a:p>
        </p:txBody>
      </p:sp>
      <p:sp>
        <p:nvSpPr>
          <p:cNvPr id="844" name="Google Shape;844;p73">
            <a:extLst>
              <a:ext uri="{FF2B5EF4-FFF2-40B4-BE49-F238E27FC236}">
                <a16:creationId xmlns:a16="http://schemas.microsoft.com/office/drawing/2014/main" id="{2996BE29-D6AA-06CE-AD5D-FBC529302571}"/>
              </a:ext>
            </a:extLst>
          </p:cNvPr>
          <p:cNvSpPr txBox="1">
            <a:spLocks noGrp="1"/>
          </p:cNvSpPr>
          <p:nvPr>
            <p:ph type="title" idx="3"/>
          </p:nvPr>
        </p:nvSpPr>
        <p:spPr>
          <a:xfrm>
            <a:off x="3439563" y="3312190"/>
            <a:ext cx="2241900" cy="527700"/>
          </a:xfrm>
          <a:prstGeom prst="rect">
            <a:avLst/>
          </a:prstGeom>
        </p:spPr>
        <p:txBody>
          <a:bodyPr spcFirstLastPara="1" wrap="square" lIns="91425" tIns="91425" rIns="91425" bIns="91425" anchor="b" anchorCtr="0">
            <a:noAutofit/>
          </a:bodyPr>
          <a:lstStyle/>
          <a:p>
            <a:pPr lvl="0"/>
            <a:r>
              <a:rPr lang="en-US" dirty="0"/>
              <a:t>Optimus </a:t>
            </a:r>
            <a:endParaRPr dirty="0"/>
          </a:p>
        </p:txBody>
      </p:sp>
      <p:sp>
        <p:nvSpPr>
          <p:cNvPr id="845" name="Google Shape;845;p73">
            <a:extLst>
              <a:ext uri="{FF2B5EF4-FFF2-40B4-BE49-F238E27FC236}">
                <a16:creationId xmlns:a16="http://schemas.microsoft.com/office/drawing/2014/main" id="{1B495C7C-359B-A72E-520E-D3E7B2196C06}"/>
              </a:ext>
            </a:extLst>
          </p:cNvPr>
          <p:cNvSpPr txBox="1">
            <a:spLocks noGrp="1"/>
          </p:cNvSpPr>
          <p:nvPr>
            <p:ph type="subTitle" idx="4"/>
          </p:nvPr>
        </p:nvSpPr>
        <p:spPr>
          <a:xfrm>
            <a:off x="3439575" y="3735986"/>
            <a:ext cx="2241900" cy="640200"/>
          </a:xfrm>
          <a:prstGeom prst="rect">
            <a:avLst/>
          </a:prstGeom>
        </p:spPr>
        <p:txBody>
          <a:bodyPr spcFirstLastPara="1" wrap="square" lIns="91425" tIns="91425" rIns="91425" bIns="91425" anchor="t" anchorCtr="0">
            <a:noAutofit/>
          </a:bodyPr>
          <a:lstStyle/>
          <a:p>
            <a:pPr marL="0" lvl="0" indent="0"/>
            <a:r>
              <a:rPr lang="en-US" sz="1200" dirty="0"/>
              <a:t>A humanoid robot designed to perform physical tasks using the same AI and vision systems developed for Tesla's autonomous vehicles.</a:t>
            </a:r>
            <a:endParaRPr sz="1200" dirty="0"/>
          </a:p>
        </p:txBody>
      </p:sp>
      <p:sp>
        <p:nvSpPr>
          <p:cNvPr id="846" name="Google Shape;846;p73">
            <a:extLst>
              <a:ext uri="{FF2B5EF4-FFF2-40B4-BE49-F238E27FC236}">
                <a16:creationId xmlns:a16="http://schemas.microsoft.com/office/drawing/2014/main" id="{B8C1BCA3-2F8B-3B0F-1847-5E990B74DC7B}"/>
              </a:ext>
            </a:extLst>
          </p:cNvPr>
          <p:cNvSpPr txBox="1">
            <a:spLocks noGrp="1"/>
          </p:cNvSpPr>
          <p:nvPr>
            <p:ph type="title" idx="5"/>
          </p:nvPr>
        </p:nvSpPr>
        <p:spPr>
          <a:xfrm>
            <a:off x="5515712" y="3312190"/>
            <a:ext cx="3074105" cy="527700"/>
          </a:xfrm>
          <a:prstGeom prst="rect">
            <a:avLst/>
          </a:prstGeom>
        </p:spPr>
        <p:txBody>
          <a:bodyPr spcFirstLastPara="1" wrap="square" lIns="91425" tIns="91425" rIns="91425" bIns="91425" anchor="b" anchorCtr="0">
            <a:noAutofit/>
          </a:bodyPr>
          <a:lstStyle/>
          <a:p>
            <a:pPr lvl="0"/>
            <a:r>
              <a:rPr lang="en-US" sz="2200" dirty="0"/>
              <a:t>Dojo Supercomputer</a:t>
            </a:r>
            <a:endParaRPr sz="2200" dirty="0"/>
          </a:p>
        </p:txBody>
      </p:sp>
      <p:sp>
        <p:nvSpPr>
          <p:cNvPr id="847" name="Google Shape;847;p73">
            <a:extLst>
              <a:ext uri="{FF2B5EF4-FFF2-40B4-BE49-F238E27FC236}">
                <a16:creationId xmlns:a16="http://schemas.microsoft.com/office/drawing/2014/main" id="{547C1953-02CA-F5B6-32C0-F3BA6879A823}"/>
              </a:ext>
            </a:extLst>
          </p:cNvPr>
          <p:cNvSpPr txBox="1">
            <a:spLocks noGrp="1"/>
          </p:cNvSpPr>
          <p:nvPr>
            <p:ph type="subTitle" idx="6"/>
          </p:nvPr>
        </p:nvSpPr>
        <p:spPr>
          <a:xfrm>
            <a:off x="5988275" y="3735986"/>
            <a:ext cx="2241900" cy="640200"/>
          </a:xfrm>
          <a:prstGeom prst="rect">
            <a:avLst/>
          </a:prstGeom>
        </p:spPr>
        <p:txBody>
          <a:bodyPr spcFirstLastPara="1" wrap="square" lIns="91425" tIns="91425" rIns="91425" bIns="91425" anchor="t" anchorCtr="0">
            <a:noAutofit/>
          </a:bodyPr>
          <a:lstStyle/>
          <a:p>
            <a:pPr marL="0" lvl="0" indent="0"/>
            <a:r>
              <a:rPr lang="en-US" sz="1200" dirty="0"/>
              <a:t>A custom-built AI supercomputer by Tesla designed to train massive neural networks using video data for autonomous systems and robotics.</a:t>
            </a:r>
            <a:endParaRPr sz="1200" dirty="0"/>
          </a:p>
        </p:txBody>
      </p:sp>
      <p:grpSp>
        <p:nvGrpSpPr>
          <p:cNvPr id="848" name="Google Shape;848;p73">
            <a:extLst>
              <a:ext uri="{FF2B5EF4-FFF2-40B4-BE49-F238E27FC236}">
                <a16:creationId xmlns:a16="http://schemas.microsoft.com/office/drawing/2014/main" id="{FD1C280B-227E-0CEE-6283-EA7C829108AD}"/>
              </a:ext>
            </a:extLst>
          </p:cNvPr>
          <p:cNvGrpSpPr/>
          <p:nvPr/>
        </p:nvGrpSpPr>
        <p:grpSpPr>
          <a:xfrm flipH="1">
            <a:off x="-91" y="1247243"/>
            <a:ext cx="2013291" cy="360385"/>
            <a:chOff x="1358103" y="3291921"/>
            <a:chExt cx="3368397" cy="603054"/>
          </a:xfrm>
        </p:grpSpPr>
        <p:sp>
          <p:nvSpPr>
            <p:cNvPr id="849" name="Google Shape;849;p73">
              <a:extLst>
                <a:ext uri="{FF2B5EF4-FFF2-40B4-BE49-F238E27FC236}">
                  <a16:creationId xmlns:a16="http://schemas.microsoft.com/office/drawing/2014/main" id="{401150B3-8129-3D07-5DBC-974E01D2F57A}"/>
                </a:ext>
              </a:extLst>
            </p:cNvPr>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3">
              <a:extLst>
                <a:ext uri="{FF2B5EF4-FFF2-40B4-BE49-F238E27FC236}">
                  <a16:creationId xmlns:a16="http://schemas.microsoft.com/office/drawing/2014/main" id="{1B31663D-4D5E-F0C5-4E0D-71DEB841E86C}"/>
                </a:ext>
              </a:extLst>
            </p:cNvPr>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3">
            <a:extLst>
              <a:ext uri="{FF2B5EF4-FFF2-40B4-BE49-F238E27FC236}">
                <a16:creationId xmlns:a16="http://schemas.microsoft.com/office/drawing/2014/main" id="{71054CA1-81C3-137C-E19B-F0D05E932143}"/>
              </a:ext>
            </a:extLst>
          </p:cNvPr>
          <p:cNvGrpSpPr/>
          <p:nvPr/>
        </p:nvGrpSpPr>
        <p:grpSpPr>
          <a:xfrm rot="5400000">
            <a:off x="7666027" y="1835454"/>
            <a:ext cx="1163678" cy="63948"/>
            <a:chOff x="3779200" y="1371600"/>
            <a:chExt cx="1992600" cy="109500"/>
          </a:xfrm>
        </p:grpSpPr>
        <p:sp>
          <p:nvSpPr>
            <p:cNvPr id="852" name="Google Shape;852;p73">
              <a:extLst>
                <a:ext uri="{FF2B5EF4-FFF2-40B4-BE49-F238E27FC236}">
                  <a16:creationId xmlns:a16="http://schemas.microsoft.com/office/drawing/2014/main" id="{37E6D500-0C22-EA38-808E-58FEB71DC61F}"/>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3">
              <a:extLst>
                <a:ext uri="{FF2B5EF4-FFF2-40B4-BE49-F238E27FC236}">
                  <a16:creationId xmlns:a16="http://schemas.microsoft.com/office/drawing/2014/main" id="{306A80F8-D657-952F-7575-959065A17AB4}"/>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3">
              <a:extLst>
                <a:ext uri="{FF2B5EF4-FFF2-40B4-BE49-F238E27FC236}">
                  <a16:creationId xmlns:a16="http://schemas.microsoft.com/office/drawing/2014/main" id="{8CB47FC0-97D0-CCF2-3EFB-EA607A796905}"/>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3">
              <a:extLst>
                <a:ext uri="{FF2B5EF4-FFF2-40B4-BE49-F238E27FC236}">
                  <a16:creationId xmlns:a16="http://schemas.microsoft.com/office/drawing/2014/main" id="{35B6EA2B-A19C-35F3-A2B0-EB3EB399CB23}"/>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3">
              <a:extLst>
                <a:ext uri="{FF2B5EF4-FFF2-40B4-BE49-F238E27FC236}">
                  <a16:creationId xmlns:a16="http://schemas.microsoft.com/office/drawing/2014/main" id="{1661907D-67BD-239E-98B0-FEA9711E2D5E}"/>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3">
              <a:extLst>
                <a:ext uri="{FF2B5EF4-FFF2-40B4-BE49-F238E27FC236}">
                  <a16:creationId xmlns:a16="http://schemas.microsoft.com/office/drawing/2014/main" id="{5C48E978-9D3C-F75D-2A10-50FEF0A1215A}"/>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73">
            <a:extLst>
              <a:ext uri="{FF2B5EF4-FFF2-40B4-BE49-F238E27FC236}">
                <a16:creationId xmlns:a16="http://schemas.microsoft.com/office/drawing/2014/main" id="{BD2C29F8-B59A-F459-9AFA-D6950DA8941F}"/>
              </a:ext>
            </a:extLst>
          </p:cNvPr>
          <p:cNvGrpSpPr/>
          <p:nvPr/>
        </p:nvGrpSpPr>
        <p:grpSpPr>
          <a:xfrm rot="5400000">
            <a:off x="7435452" y="1616079"/>
            <a:ext cx="1163678" cy="63948"/>
            <a:chOff x="3779200" y="1371600"/>
            <a:chExt cx="1992600" cy="109500"/>
          </a:xfrm>
        </p:grpSpPr>
        <p:sp>
          <p:nvSpPr>
            <p:cNvPr id="859" name="Google Shape;859;p73">
              <a:extLst>
                <a:ext uri="{FF2B5EF4-FFF2-40B4-BE49-F238E27FC236}">
                  <a16:creationId xmlns:a16="http://schemas.microsoft.com/office/drawing/2014/main" id="{DF6024EC-8FA2-4E57-40D2-4720346F504D}"/>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3">
              <a:extLst>
                <a:ext uri="{FF2B5EF4-FFF2-40B4-BE49-F238E27FC236}">
                  <a16:creationId xmlns:a16="http://schemas.microsoft.com/office/drawing/2014/main" id="{6A75C87F-BBB7-50E9-A5D9-116365F09438}"/>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3">
              <a:extLst>
                <a:ext uri="{FF2B5EF4-FFF2-40B4-BE49-F238E27FC236}">
                  <a16:creationId xmlns:a16="http://schemas.microsoft.com/office/drawing/2014/main" id="{2670251E-1C8C-3E90-2164-26007C0572A9}"/>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3">
              <a:extLst>
                <a:ext uri="{FF2B5EF4-FFF2-40B4-BE49-F238E27FC236}">
                  <a16:creationId xmlns:a16="http://schemas.microsoft.com/office/drawing/2014/main" id="{35DC743B-ADEA-13FF-AF52-3ACFAAF2DEE1}"/>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3">
              <a:extLst>
                <a:ext uri="{FF2B5EF4-FFF2-40B4-BE49-F238E27FC236}">
                  <a16:creationId xmlns:a16="http://schemas.microsoft.com/office/drawing/2014/main" id="{D707DE5E-F585-D962-207C-980047D4C1FB}"/>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3">
              <a:extLst>
                <a:ext uri="{FF2B5EF4-FFF2-40B4-BE49-F238E27FC236}">
                  <a16:creationId xmlns:a16="http://schemas.microsoft.com/office/drawing/2014/main" id="{71E39C47-70EE-22ED-C219-C86F653EB76E}"/>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Placeholder 5" descr="A red and black logo&#10;&#10;AI-generated content may be incorrect.">
            <a:extLst>
              <a:ext uri="{FF2B5EF4-FFF2-40B4-BE49-F238E27FC236}">
                <a16:creationId xmlns:a16="http://schemas.microsoft.com/office/drawing/2014/main" id="{765B2F75-6C88-6B59-089A-CEFC749156F9}"/>
              </a:ext>
            </a:extLst>
          </p:cNvPr>
          <p:cNvPicPr>
            <a:picLocks noGrp="1" noChangeAspect="1"/>
          </p:cNvPicPr>
          <p:nvPr>
            <p:ph type="pic" idx="7"/>
          </p:nvPr>
        </p:nvPicPr>
        <p:blipFill>
          <a:blip r:embed="rId3"/>
          <a:srcRect l="-264" t="33201" r="264" b="7269"/>
          <a:stretch/>
        </p:blipFill>
        <p:spPr>
          <a:xfrm>
            <a:off x="2376450" y="1285600"/>
            <a:ext cx="4368000" cy="1933800"/>
          </a:xfrm>
        </p:spPr>
      </p:pic>
    </p:spTree>
    <p:extLst>
      <p:ext uri="{BB962C8B-B14F-4D97-AF65-F5344CB8AC3E}">
        <p14:creationId xmlns:p14="http://schemas.microsoft.com/office/powerpoint/2010/main" val="80280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Effect transition="in" filter="fade">
                                      <p:cBhvr>
                                        <p:cTn id="7" dur="1000"/>
                                        <p:tgtEl>
                                          <p:spTgt spid="842"/>
                                        </p:tgtEl>
                                      </p:cBhvr>
                                    </p:animEffect>
                                  </p:childTnLst>
                                </p:cTn>
                              </p:par>
                              <p:par>
                                <p:cTn id="8" presetID="10" presetClass="entr" presetSubtype="0" fill="hold" nodeType="withEffect">
                                  <p:stCondLst>
                                    <p:cond delay="0"/>
                                  </p:stCondLst>
                                  <p:childTnLst>
                                    <p:set>
                                      <p:cBhvr>
                                        <p:cTn id="9" dur="1" fill="hold">
                                          <p:stCondLst>
                                            <p:cond delay="0"/>
                                          </p:stCondLst>
                                        </p:cTn>
                                        <p:tgtEl>
                                          <p:spTgt spid="843"/>
                                        </p:tgtEl>
                                        <p:attrNameLst>
                                          <p:attrName>style.visibility</p:attrName>
                                        </p:attrNameLst>
                                      </p:cBhvr>
                                      <p:to>
                                        <p:strVal val="visible"/>
                                      </p:to>
                                    </p:set>
                                    <p:animEffect transition="in" filter="fade">
                                      <p:cBhvr>
                                        <p:cTn id="10" dur="1000"/>
                                        <p:tgtEl>
                                          <p:spTgt spid="8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4"/>
                                        </p:tgtEl>
                                        <p:attrNameLst>
                                          <p:attrName>style.visibility</p:attrName>
                                        </p:attrNameLst>
                                      </p:cBhvr>
                                      <p:to>
                                        <p:strVal val="visible"/>
                                      </p:to>
                                    </p:set>
                                    <p:animEffect transition="in" filter="fade">
                                      <p:cBhvr>
                                        <p:cTn id="15" dur="1000"/>
                                        <p:tgtEl>
                                          <p:spTgt spid="844"/>
                                        </p:tgtEl>
                                      </p:cBhvr>
                                    </p:animEffect>
                                  </p:childTnLst>
                                </p:cTn>
                              </p:par>
                              <p:par>
                                <p:cTn id="16" presetID="10" presetClass="entr" presetSubtype="0" fill="hold" nodeType="withEffect">
                                  <p:stCondLst>
                                    <p:cond delay="0"/>
                                  </p:stCondLst>
                                  <p:childTnLst>
                                    <p:set>
                                      <p:cBhvr>
                                        <p:cTn id="17" dur="1" fill="hold">
                                          <p:stCondLst>
                                            <p:cond delay="0"/>
                                          </p:stCondLst>
                                        </p:cTn>
                                        <p:tgtEl>
                                          <p:spTgt spid="845"/>
                                        </p:tgtEl>
                                        <p:attrNameLst>
                                          <p:attrName>style.visibility</p:attrName>
                                        </p:attrNameLst>
                                      </p:cBhvr>
                                      <p:to>
                                        <p:strVal val="visible"/>
                                      </p:to>
                                    </p:set>
                                    <p:animEffect transition="in" filter="fade">
                                      <p:cBhvr>
                                        <p:cTn id="18" dur="1000"/>
                                        <p:tgtEl>
                                          <p:spTgt spid="8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47"/>
                                        </p:tgtEl>
                                        <p:attrNameLst>
                                          <p:attrName>style.visibility</p:attrName>
                                        </p:attrNameLst>
                                      </p:cBhvr>
                                      <p:to>
                                        <p:strVal val="visible"/>
                                      </p:to>
                                    </p:set>
                                    <p:animEffect transition="in" filter="fade">
                                      <p:cBhvr>
                                        <p:cTn id="23" dur="1000"/>
                                        <p:tgtEl>
                                          <p:spTgt spid="847"/>
                                        </p:tgtEl>
                                      </p:cBhvr>
                                    </p:animEffect>
                                  </p:childTnLst>
                                </p:cTn>
                              </p:par>
                              <p:par>
                                <p:cTn id="24" presetID="10" presetClass="entr" presetSubtype="0" fill="hold" nodeType="withEffect">
                                  <p:stCondLst>
                                    <p:cond delay="0"/>
                                  </p:stCondLst>
                                  <p:childTnLst>
                                    <p:set>
                                      <p:cBhvr>
                                        <p:cTn id="25" dur="1" fill="hold">
                                          <p:stCondLst>
                                            <p:cond delay="0"/>
                                          </p:stCondLst>
                                        </p:cTn>
                                        <p:tgtEl>
                                          <p:spTgt spid="846"/>
                                        </p:tgtEl>
                                        <p:attrNameLst>
                                          <p:attrName>style.visibility</p:attrName>
                                        </p:attrNameLst>
                                      </p:cBhvr>
                                      <p:to>
                                        <p:strVal val="visible"/>
                                      </p:to>
                                    </p:set>
                                    <p:animEffect transition="in" filter="fade">
                                      <p:cBhvr>
                                        <p:cTn id="26"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1">
          <a:extLst>
            <a:ext uri="{FF2B5EF4-FFF2-40B4-BE49-F238E27FC236}">
              <a16:creationId xmlns:a16="http://schemas.microsoft.com/office/drawing/2014/main" id="{83639D80-708F-37A5-51DF-950720B69DBD}"/>
            </a:ext>
          </a:extLst>
        </p:cNvPr>
        <p:cNvGrpSpPr/>
        <p:nvPr/>
      </p:nvGrpSpPr>
      <p:grpSpPr>
        <a:xfrm>
          <a:off x="0" y="0"/>
          <a:ext cx="0" cy="0"/>
          <a:chOff x="0" y="0"/>
          <a:chExt cx="0" cy="0"/>
        </a:xfrm>
      </p:grpSpPr>
      <p:sp>
        <p:nvSpPr>
          <p:cNvPr id="1642" name="Google Shape;1642;p106">
            <a:extLst>
              <a:ext uri="{FF2B5EF4-FFF2-40B4-BE49-F238E27FC236}">
                <a16:creationId xmlns:a16="http://schemas.microsoft.com/office/drawing/2014/main" id="{1E2ED628-B870-99D9-8F04-DCECFB974A7C}"/>
              </a:ext>
            </a:extLst>
          </p:cNvPr>
          <p:cNvSpPr/>
          <p:nvPr/>
        </p:nvSpPr>
        <p:spPr>
          <a:xfrm>
            <a:off x="827525" y="2063441"/>
            <a:ext cx="588300" cy="57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06">
            <a:extLst>
              <a:ext uri="{FF2B5EF4-FFF2-40B4-BE49-F238E27FC236}">
                <a16:creationId xmlns:a16="http://schemas.microsoft.com/office/drawing/2014/main" id="{8AAEC777-AE2A-F5D9-FCAB-F6625E4B5509}"/>
              </a:ext>
            </a:extLst>
          </p:cNvPr>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TESLA Full Self-Driving (FSD)</a:t>
            </a:r>
            <a:endParaRPr dirty="0"/>
          </a:p>
        </p:txBody>
      </p:sp>
      <p:sp>
        <p:nvSpPr>
          <p:cNvPr id="1902" name="Google Shape;1902;p106">
            <a:extLst>
              <a:ext uri="{FF2B5EF4-FFF2-40B4-BE49-F238E27FC236}">
                <a16:creationId xmlns:a16="http://schemas.microsoft.com/office/drawing/2014/main" id="{0CAA396D-B415-8A39-4FA8-74F02DDFBBB0}"/>
              </a:ext>
            </a:extLst>
          </p:cNvPr>
          <p:cNvSpPr txBox="1"/>
          <p:nvPr/>
        </p:nvSpPr>
        <p:spPr>
          <a:xfrm>
            <a:off x="714424" y="3254294"/>
            <a:ext cx="2832339" cy="10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Tesla’s FSD AI is trained using over 1 billion miles of real-world driving data—collected from its global fleet—making it one of the largest crowdsourced AI training systems in the world.</a:t>
            </a:r>
            <a:endParaRPr dirty="0">
              <a:solidFill>
                <a:schemeClr val="lt1"/>
              </a:solidFill>
              <a:latin typeface="IBM Plex Sans Medium"/>
              <a:ea typeface="IBM Plex Sans Medium"/>
              <a:cs typeface="IBM Plex Sans Medium"/>
              <a:sym typeface="IBM Plex Sans Medium"/>
            </a:endParaRPr>
          </a:p>
        </p:txBody>
      </p:sp>
      <p:sp>
        <p:nvSpPr>
          <p:cNvPr id="1903" name="Google Shape;1903;p106">
            <a:extLst>
              <a:ext uri="{FF2B5EF4-FFF2-40B4-BE49-F238E27FC236}">
                <a16:creationId xmlns:a16="http://schemas.microsoft.com/office/drawing/2014/main" id="{E0333ED4-7AEE-605D-8E96-93477E48BC54}"/>
              </a:ext>
            </a:extLst>
          </p:cNvPr>
          <p:cNvSpPr txBox="1"/>
          <p:nvPr/>
        </p:nvSpPr>
        <p:spPr>
          <a:xfrm>
            <a:off x="715773" y="2734916"/>
            <a:ext cx="22932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1 billion mile</a:t>
            </a:r>
            <a:endParaRPr sz="2500" b="1" dirty="0">
              <a:solidFill>
                <a:schemeClr val="lt1"/>
              </a:solidFill>
              <a:latin typeface="IBM Plex Sans"/>
              <a:ea typeface="IBM Plex Sans"/>
              <a:cs typeface="IBM Plex Sans"/>
              <a:sym typeface="IBM Plex Sans"/>
            </a:endParaRPr>
          </a:p>
        </p:txBody>
      </p:sp>
      <p:pic>
        <p:nvPicPr>
          <p:cNvPr id="3" name="Picture 2" descr="A screenshot of a video game&#10;&#10;AI-generated content may be incorrect.">
            <a:extLst>
              <a:ext uri="{FF2B5EF4-FFF2-40B4-BE49-F238E27FC236}">
                <a16:creationId xmlns:a16="http://schemas.microsoft.com/office/drawing/2014/main" id="{87FB9A11-60F0-67B0-FA0F-90424390174B}"/>
              </a:ext>
            </a:extLst>
          </p:cNvPr>
          <p:cNvPicPr>
            <a:picLocks noChangeAspect="1"/>
          </p:cNvPicPr>
          <p:nvPr/>
        </p:nvPicPr>
        <p:blipFill>
          <a:blip r:embed="rId3"/>
          <a:srcRect l="793" t="7766" r="1015" b="7766"/>
          <a:stretch/>
        </p:blipFill>
        <p:spPr>
          <a:xfrm>
            <a:off x="3890372" y="1518744"/>
            <a:ext cx="4932655" cy="22347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white silhouette of a car&#10;&#10;AI-generated content may be incorrect.">
            <a:extLst>
              <a:ext uri="{FF2B5EF4-FFF2-40B4-BE49-F238E27FC236}">
                <a16:creationId xmlns:a16="http://schemas.microsoft.com/office/drawing/2014/main" id="{964F2974-7024-E80A-5CCD-8109FFC42B2E}"/>
              </a:ext>
            </a:extLst>
          </p:cNvPr>
          <p:cNvPicPr>
            <a:picLocks noChangeAspect="1"/>
          </p:cNvPicPr>
          <p:nvPr/>
        </p:nvPicPr>
        <p:blipFill>
          <a:blip r:embed="rId4"/>
          <a:stretch>
            <a:fillRect/>
          </a:stretch>
        </p:blipFill>
        <p:spPr>
          <a:xfrm>
            <a:off x="850052" y="2063448"/>
            <a:ext cx="572700" cy="572700"/>
          </a:xfrm>
          <a:prstGeom prst="rect">
            <a:avLst/>
          </a:prstGeom>
        </p:spPr>
      </p:pic>
    </p:spTree>
    <p:extLst>
      <p:ext uri="{BB962C8B-B14F-4D97-AF65-F5344CB8AC3E}">
        <p14:creationId xmlns:p14="http://schemas.microsoft.com/office/powerpoint/2010/main" val="1529459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0">
          <a:extLst>
            <a:ext uri="{FF2B5EF4-FFF2-40B4-BE49-F238E27FC236}">
              <a16:creationId xmlns:a16="http://schemas.microsoft.com/office/drawing/2014/main" id="{AF487569-9FFD-0C37-F3E7-7A857ABF6643}"/>
            </a:ext>
          </a:extLst>
        </p:cNvPr>
        <p:cNvGrpSpPr/>
        <p:nvPr/>
      </p:nvGrpSpPr>
      <p:grpSpPr>
        <a:xfrm>
          <a:off x="0" y="0"/>
          <a:ext cx="0" cy="0"/>
          <a:chOff x="0" y="0"/>
          <a:chExt cx="0" cy="0"/>
        </a:xfrm>
      </p:grpSpPr>
      <p:sp>
        <p:nvSpPr>
          <p:cNvPr id="771" name="Google Shape;771;p70">
            <a:extLst>
              <a:ext uri="{FF2B5EF4-FFF2-40B4-BE49-F238E27FC236}">
                <a16:creationId xmlns:a16="http://schemas.microsoft.com/office/drawing/2014/main" id="{09114C93-D2F1-25BC-27DC-5968CC82067C}"/>
              </a:ext>
            </a:extLst>
          </p:cNvPr>
          <p:cNvSpPr txBox="1">
            <a:spLocks noGrp="1"/>
          </p:cNvSpPr>
          <p:nvPr>
            <p:ph type="title"/>
          </p:nvPr>
        </p:nvSpPr>
        <p:spPr>
          <a:xfrm>
            <a:off x="713100" y="1211300"/>
            <a:ext cx="36615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Optimus</a:t>
            </a:r>
          </a:p>
        </p:txBody>
      </p:sp>
      <p:sp>
        <p:nvSpPr>
          <p:cNvPr id="772" name="Google Shape;772;p70">
            <a:extLst>
              <a:ext uri="{FF2B5EF4-FFF2-40B4-BE49-F238E27FC236}">
                <a16:creationId xmlns:a16="http://schemas.microsoft.com/office/drawing/2014/main" id="{FE08F21D-D760-BFB2-7503-C923F8427DFF}"/>
              </a:ext>
            </a:extLst>
          </p:cNvPr>
          <p:cNvSpPr txBox="1">
            <a:spLocks noGrp="1"/>
          </p:cNvSpPr>
          <p:nvPr>
            <p:ph type="subTitle" idx="1"/>
          </p:nvPr>
        </p:nvSpPr>
        <p:spPr>
          <a:xfrm>
            <a:off x="693179" y="1954050"/>
            <a:ext cx="36615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Elon Musk revealed that Optimus can already fold laundry—one of the most complex tasks in robotics due to its need for fine motor skills, object recognition, and dynamic adaptability.</a:t>
            </a:r>
            <a:endParaRPr dirty="0"/>
          </a:p>
        </p:txBody>
      </p:sp>
      <p:grpSp>
        <p:nvGrpSpPr>
          <p:cNvPr id="773" name="Google Shape;773;p70">
            <a:extLst>
              <a:ext uri="{FF2B5EF4-FFF2-40B4-BE49-F238E27FC236}">
                <a16:creationId xmlns:a16="http://schemas.microsoft.com/office/drawing/2014/main" id="{EAAEB601-8DD0-60BD-3E58-EBF8EEA20A64}"/>
              </a:ext>
            </a:extLst>
          </p:cNvPr>
          <p:cNvGrpSpPr/>
          <p:nvPr/>
        </p:nvGrpSpPr>
        <p:grpSpPr>
          <a:xfrm>
            <a:off x="0" y="4145413"/>
            <a:ext cx="3765075" cy="484600"/>
            <a:chOff x="198225" y="4390550"/>
            <a:chExt cx="3765075" cy="484600"/>
          </a:xfrm>
        </p:grpSpPr>
        <p:sp>
          <p:nvSpPr>
            <p:cNvPr id="774" name="Google Shape;774;p70">
              <a:extLst>
                <a:ext uri="{FF2B5EF4-FFF2-40B4-BE49-F238E27FC236}">
                  <a16:creationId xmlns:a16="http://schemas.microsoft.com/office/drawing/2014/main" id="{EE14735A-CAC2-2CB7-6925-41EF5255E19E}"/>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a:extLst>
                <a:ext uri="{FF2B5EF4-FFF2-40B4-BE49-F238E27FC236}">
                  <a16:creationId xmlns:a16="http://schemas.microsoft.com/office/drawing/2014/main" id="{15D93A11-D65A-9AFB-2468-3D99C70D44A2}"/>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70">
            <a:extLst>
              <a:ext uri="{FF2B5EF4-FFF2-40B4-BE49-F238E27FC236}">
                <a16:creationId xmlns:a16="http://schemas.microsoft.com/office/drawing/2014/main" id="{CB698CD7-EE39-3CD8-2C8D-3E18198962C4}"/>
              </a:ext>
            </a:extLst>
          </p:cNvPr>
          <p:cNvGrpSpPr/>
          <p:nvPr/>
        </p:nvGrpSpPr>
        <p:grpSpPr>
          <a:xfrm>
            <a:off x="3575862" y="649031"/>
            <a:ext cx="685039" cy="255416"/>
            <a:chOff x="4042650" y="642025"/>
            <a:chExt cx="1154625" cy="430500"/>
          </a:xfrm>
        </p:grpSpPr>
        <p:sp>
          <p:nvSpPr>
            <p:cNvPr id="777" name="Google Shape;777;p70">
              <a:extLst>
                <a:ext uri="{FF2B5EF4-FFF2-40B4-BE49-F238E27FC236}">
                  <a16:creationId xmlns:a16="http://schemas.microsoft.com/office/drawing/2014/main" id="{D11FD084-1B6F-C805-06F7-B40979C09E46}"/>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a:extLst>
                <a:ext uri="{FF2B5EF4-FFF2-40B4-BE49-F238E27FC236}">
                  <a16:creationId xmlns:a16="http://schemas.microsoft.com/office/drawing/2014/main" id="{8BA1B384-4D94-308F-D928-486D47A6505B}"/>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70">
            <a:extLst>
              <a:ext uri="{FF2B5EF4-FFF2-40B4-BE49-F238E27FC236}">
                <a16:creationId xmlns:a16="http://schemas.microsoft.com/office/drawing/2014/main" id="{CE5A781F-BFCF-AA5C-E2E4-CCD7AC10310D}"/>
              </a:ext>
            </a:extLst>
          </p:cNvPr>
          <p:cNvGrpSpPr/>
          <p:nvPr/>
        </p:nvGrpSpPr>
        <p:grpSpPr>
          <a:xfrm>
            <a:off x="816502" y="3538579"/>
            <a:ext cx="1163678" cy="63948"/>
            <a:chOff x="3779200" y="1371600"/>
            <a:chExt cx="1992600" cy="109500"/>
          </a:xfrm>
        </p:grpSpPr>
        <p:sp>
          <p:nvSpPr>
            <p:cNvPr id="780" name="Google Shape;780;p70">
              <a:extLst>
                <a:ext uri="{FF2B5EF4-FFF2-40B4-BE49-F238E27FC236}">
                  <a16:creationId xmlns:a16="http://schemas.microsoft.com/office/drawing/2014/main" id="{C95CBDE0-7E78-17B3-03F8-23ED66CB2BA8}"/>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a:extLst>
                <a:ext uri="{FF2B5EF4-FFF2-40B4-BE49-F238E27FC236}">
                  <a16:creationId xmlns:a16="http://schemas.microsoft.com/office/drawing/2014/main" id="{63EEC0ED-7ADF-A689-EAE2-5D2D898F3104}"/>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a:extLst>
                <a:ext uri="{FF2B5EF4-FFF2-40B4-BE49-F238E27FC236}">
                  <a16:creationId xmlns:a16="http://schemas.microsoft.com/office/drawing/2014/main" id="{F98F9D39-49DE-FE44-EF97-9D6C41E9B22D}"/>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a:extLst>
                <a:ext uri="{FF2B5EF4-FFF2-40B4-BE49-F238E27FC236}">
                  <a16:creationId xmlns:a16="http://schemas.microsoft.com/office/drawing/2014/main" id="{A50337F5-C6F4-0768-7171-C0445EF45FAF}"/>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a:extLst>
                <a:ext uri="{FF2B5EF4-FFF2-40B4-BE49-F238E27FC236}">
                  <a16:creationId xmlns:a16="http://schemas.microsoft.com/office/drawing/2014/main" id="{AE975C86-BA74-7562-EF13-58ED69BE0597}"/>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a:extLst>
                <a:ext uri="{FF2B5EF4-FFF2-40B4-BE49-F238E27FC236}">
                  <a16:creationId xmlns:a16="http://schemas.microsoft.com/office/drawing/2014/main" id="{1BAE70A7-C815-DD49-7F8C-BBE296314B69}"/>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6" name="Google Shape;786;p70">
            <a:extLst>
              <a:ext uri="{FF2B5EF4-FFF2-40B4-BE49-F238E27FC236}">
                <a16:creationId xmlns:a16="http://schemas.microsoft.com/office/drawing/2014/main" id="{E7FB5FB2-0420-0D44-1A39-64F1F897CA31}"/>
              </a:ext>
            </a:extLst>
          </p:cNvPr>
          <p:cNvPicPr preferRelativeResize="0"/>
          <p:nvPr/>
        </p:nvPicPr>
        <p:blipFill>
          <a:blip r:embed="rId3"/>
          <a:srcRect l="27855" t="6121" r="31144" b="4372"/>
          <a:stretch/>
        </p:blipFill>
        <p:spPr>
          <a:xfrm>
            <a:off x="5180845" y="904447"/>
            <a:ext cx="3173700" cy="3575700"/>
          </a:xfrm>
          <a:prstGeom prst="snip2DiagRect">
            <a:avLst>
              <a:gd name="adj1" fmla="val 0"/>
              <a:gd name="adj2" fmla="val 16667"/>
            </a:avLst>
          </a:prstGeom>
          <a:noFill/>
          <a:ln>
            <a:noFill/>
          </a:ln>
        </p:spPr>
      </p:pic>
      <p:sp>
        <p:nvSpPr>
          <p:cNvPr id="787" name="Google Shape;787;p70">
            <a:extLst>
              <a:ext uri="{FF2B5EF4-FFF2-40B4-BE49-F238E27FC236}">
                <a16:creationId xmlns:a16="http://schemas.microsoft.com/office/drawing/2014/main" id="{8B2C901B-48C5-EF60-3853-2BF2CFF4AB95}"/>
              </a:ext>
            </a:extLst>
          </p:cNvPr>
          <p:cNvSpPr/>
          <p:nvPr/>
        </p:nvSpPr>
        <p:spPr>
          <a:xfrm>
            <a:off x="5350812" y="1028706"/>
            <a:ext cx="3173100" cy="3575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a:extLst>
              <a:ext uri="{FF2B5EF4-FFF2-40B4-BE49-F238E27FC236}">
                <a16:creationId xmlns:a16="http://schemas.microsoft.com/office/drawing/2014/main" id="{E0B690D5-5967-01F2-0F1D-826AE12F9E35}"/>
              </a:ext>
            </a:extLst>
          </p:cNvPr>
          <p:cNvSpPr/>
          <p:nvPr/>
        </p:nvSpPr>
        <p:spPr>
          <a:xfrm>
            <a:off x="4439662" y="2247393"/>
            <a:ext cx="295463" cy="255416"/>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50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0">
          <a:extLst>
            <a:ext uri="{FF2B5EF4-FFF2-40B4-BE49-F238E27FC236}">
              <a16:creationId xmlns:a16="http://schemas.microsoft.com/office/drawing/2014/main" id="{5513573F-7375-87F5-09FC-90D0A64D87BC}"/>
            </a:ext>
          </a:extLst>
        </p:cNvPr>
        <p:cNvGrpSpPr/>
        <p:nvPr/>
      </p:nvGrpSpPr>
      <p:grpSpPr>
        <a:xfrm>
          <a:off x="0" y="0"/>
          <a:ext cx="0" cy="0"/>
          <a:chOff x="0" y="0"/>
          <a:chExt cx="0" cy="0"/>
        </a:xfrm>
      </p:grpSpPr>
      <p:sp>
        <p:nvSpPr>
          <p:cNvPr id="1061" name="Google Shape;1061;p83">
            <a:extLst>
              <a:ext uri="{FF2B5EF4-FFF2-40B4-BE49-F238E27FC236}">
                <a16:creationId xmlns:a16="http://schemas.microsoft.com/office/drawing/2014/main" id="{A5A4FCFD-E42B-537C-27C1-FE8B5E98B2D4}"/>
              </a:ext>
            </a:extLst>
          </p:cNvPr>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Dojo Supercomputer</a:t>
            </a:r>
          </a:p>
        </p:txBody>
      </p:sp>
      <p:sp>
        <p:nvSpPr>
          <p:cNvPr id="1062" name="Google Shape;1062;p83">
            <a:extLst>
              <a:ext uri="{FF2B5EF4-FFF2-40B4-BE49-F238E27FC236}">
                <a16:creationId xmlns:a16="http://schemas.microsoft.com/office/drawing/2014/main" id="{67A35CF0-457C-44C6-EA16-3BBD398159CF}"/>
              </a:ext>
            </a:extLst>
          </p:cNvPr>
          <p:cNvSpPr/>
          <p:nvPr/>
        </p:nvSpPr>
        <p:spPr>
          <a:xfrm>
            <a:off x="3228975" y="1486250"/>
            <a:ext cx="2686200" cy="26862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3">
            <a:extLst>
              <a:ext uri="{FF2B5EF4-FFF2-40B4-BE49-F238E27FC236}">
                <a16:creationId xmlns:a16="http://schemas.microsoft.com/office/drawing/2014/main" id="{6F333467-4397-6F6F-13C4-01B0AB2299E3}"/>
              </a:ext>
            </a:extLst>
          </p:cNvPr>
          <p:cNvSpPr txBox="1"/>
          <p:nvPr/>
        </p:nvSpPr>
        <p:spPr>
          <a:xfrm>
            <a:off x="719975" y="1561775"/>
            <a:ext cx="20196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500" b="1" dirty="0">
                <a:solidFill>
                  <a:schemeClr val="lt1"/>
                </a:solidFill>
                <a:latin typeface="IBM Plex Sans"/>
                <a:ea typeface="IBM Plex Sans"/>
                <a:cs typeface="IBM Plex Sans"/>
                <a:sym typeface="IBM Plex Sans"/>
              </a:rPr>
              <a:t>Custom D1 Chip</a:t>
            </a:r>
            <a:endParaRPr sz="2500" b="1" dirty="0">
              <a:solidFill>
                <a:schemeClr val="lt1"/>
              </a:solidFill>
              <a:latin typeface="IBM Plex Sans"/>
              <a:ea typeface="IBM Plex Sans"/>
              <a:cs typeface="IBM Plex Sans"/>
              <a:sym typeface="IBM Plex Sans"/>
            </a:endParaRPr>
          </a:p>
        </p:txBody>
      </p:sp>
      <p:sp>
        <p:nvSpPr>
          <p:cNvPr id="1065" name="Google Shape;1065;p83">
            <a:extLst>
              <a:ext uri="{FF2B5EF4-FFF2-40B4-BE49-F238E27FC236}">
                <a16:creationId xmlns:a16="http://schemas.microsoft.com/office/drawing/2014/main" id="{0D5D938A-4D61-DDEA-B31C-EF053DD1F544}"/>
              </a:ext>
            </a:extLst>
          </p:cNvPr>
          <p:cNvSpPr txBox="1"/>
          <p:nvPr/>
        </p:nvSpPr>
        <p:spPr>
          <a:xfrm>
            <a:off x="720000" y="2586094"/>
            <a:ext cx="2019600" cy="831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Bandwidth</a:t>
            </a:r>
          </a:p>
        </p:txBody>
      </p:sp>
      <p:grpSp>
        <p:nvGrpSpPr>
          <p:cNvPr id="1066" name="Google Shape;1066;p83">
            <a:extLst>
              <a:ext uri="{FF2B5EF4-FFF2-40B4-BE49-F238E27FC236}">
                <a16:creationId xmlns:a16="http://schemas.microsoft.com/office/drawing/2014/main" id="{12BBD261-89EF-6A3C-1A6D-E6A2E7EA1941}"/>
              </a:ext>
            </a:extLst>
          </p:cNvPr>
          <p:cNvGrpSpPr/>
          <p:nvPr/>
        </p:nvGrpSpPr>
        <p:grpSpPr>
          <a:xfrm>
            <a:off x="1361300" y="2999850"/>
            <a:ext cx="1345839" cy="196200"/>
            <a:chOff x="825975" y="3030600"/>
            <a:chExt cx="1345839" cy="196200"/>
          </a:xfrm>
        </p:grpSpPr>
        <p:sp>
          <p:nvSpPr>
            <p:cNvPr id="1067" name="Google Shape;1067;p83">
              <a:extLst>
                <a:ext uri="{FF2B5EF4-FFF2-40B4-BE49-F238E27FC236}">
                  <a16:creationId xmlns:a16="http://schemas.microsoft.com/office/drawing/2014/main" id="{61BC1366-0C34-91FF-784E-33505060853B}"/>
                </a:ext>
              </a:extLst>
            </p:cNvPr>
            <p:cNvSpPr/>
            <p:nvPr/>
          </p:nvSpPr>
          <p:spPr>
            <a:xfrm>
              <a:off x="825975" y="3030600"/>
              <a:ext cx="226800" cy="196200"/>
            </a:xfrm>
            <a:prstGeom prst="snip2DiagRect">
              <a:avLst>
                <a:gd name="adj1" fmla="val 0"/>
                <a:gd name="adj2" fmla="val 32236"/>
              </a:avLst>
            </a:prstGeom>
            <a:solidFill>
              <a:schemeClr val="lt1"/>
            </a:solid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3">
              <a:extLst>
                <a:ext uri="{FF2B5EF4-FFF2-40B4-BE49-F238E27FC236}">
                  <a16:creationId xmlns:a16="http://schemas.microsoft.com/office/drawing/2014/main" id="{C744AFEC-99C8-7FAB-9711-069AF2A8E4A6}"/>
                </a:ext>
              </a:extLst>
            </p:cNvPr>
            <p:cNvSpPr/>
            <p:nvPr/>
          </p:nvSpPr>
          <p:spPr>
            <a:xfrm>
              <a:off x="1106277" y="3030600"/>
              <a:ext cx="226800" cy="196200"/>
            </a:xfrm>
            <a:prstGeom prst="snip2DiagRect">
              <a:avLst>
                <a:gd name="adj1" fmla="val 0"/>
                <a:gd name="adj2" fmla="val 32236"/>
              </a:avLst>
            </a:prstGeom>
            <a:solidFill>
              <a:schemeClr val="lt1"/>
            </a:solid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3">
              <a:extLst>
                <a:ext uri="{FF2B5EF4-FFF2-40B4-BE49-F238E27FC236}">
                  <a16:creationId xmlns:a16="http://schemas.microsoft.com/office/drawing/2014/main" id="{B6A22485-6FB6-0F53-2BDE-3C0595F87D9E}"/>
                </a:ext>
              </a:extLst>
            </p:cNvPr>
            <p:cNvSpPr/>
            <p:nvPr/>
          </p:nvSpPr>
          <p:spPr>
            <a:xfrm>
              <a:off x="1386579" y="3030600"/>
              <a:ext cx="226800" cy="196200"/>
            </a:xfrm>
            <a:prstGeom prst="snip2DiagRect">
              <a:avLst>
                <a:gd name="adj1" fmla="val 0"/>
                <a:gd name="adj2" fmla="val 32236"/>
              </a:avLst>
            </a:prstGeom>
            <a:solidFill>
              <a:schemeClr val="bg1"/>
            </a:solid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83">
              <a:extLst>
                <a:ext uri="{FF2B5EF4-FFF2-40B4-BE49-F238E27FC236}">
                  <a16:creationId xmlns:a16="http://schemas.microsoft.com/office/drawing/2014/main" id="{1C7F6690-D6A7-E5EB-1D6A-924158B322C0}"/>
                </a:ext>
              </a:extLst>
            </p:cNvPr>
            <p:cNvSpPr/>
            <p:nvPr/>
          </p:nvSpPr>
          <p:spPr>
            <a:xfrm>
              <a:off x="1666882" y="3030600"/>
              <a:ext cx="226800" cy="196200"/>
            </a:xfrm>
            <a:prstGeom prst="snip2DiagRect">
              <a:avLst>
                <a:gd name="adj1" fmla="val 0"/>
                <a:gd name="adj2" fmla="val 32236"/>
              </a:avLst>
            </a:prstGeom>
            <a:solidFill>
              <a:schemeClr val="bg1"/>
            </a:solid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3">
              <a:extLst>
                <a:ext uri="{FF2B5EF4-FFF2-40B4-BE49-F238E27FC236}">
                  <a16:creationId xmlns:a16="http://schemas.microsoft.com/office/drawing/2014/main" id="{C589DA57-FF7A-0B3A-8E44-8E3C90FF01B9}"/>
                </a:ext>
              </a:extLst>
            </p:cNvPr>
            <p:cNvSpPr/>
            <p:nvPr/>
          </p:nvSpPr>
          <p:spPr>
            <a:xfrm>
              <a:off x="1945014" y="3030600"/>
              <a:ext cx="226800" cy="196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2" name="Google Shape;1072;p83">
            <a:extLst>
              <a:ext uri="{FF2B5EF4-FFF2-40B4-BE49-F238E27FC236}">
                <a16:creationId xmlns:a16="http://schemas.microsoft.com/office/drawing/2014/main" id="{012DCEA6-7BC0-E886-111B-51ED5482AF6A}"/>
              </a:ext>
            </a:extLst>
          </p:cNvPr>
          <p:cNvSpPr txBox="1"/>
          <p:nvPr/>
        </p:nvSpPr>
        <p:spPr>
          <a:xfrm>
            <a:off x="498355" y="2897850"/>
            <a:ext cx="926332"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lt1"/>
                </a:solidFill>
                <a:latin typeface="IBM Plex Sans"/>
                <a:ea typeface="IBM Plex Sans"/>
                <a:cs typeface="IBM Plex Sans"/>
                <a:sym typeface="IBM Plex Sans"/>
              </a:rPr>
              <a:t>25 TB/s</a:t>
            </a:r>
            <a:endParaRPr b="1" dirty="0">
              <a:solidFill>
                <a:schemeClr val="lt1"/>
              </a:solidFill>
              <a:latin typeface="IBM Plex Sans"/>
              <a:ea typeface="IBM Plex Sans"/>
              <a:cs typeface="IBM Plex Sans"/>
              <a:sym typeface="IBM Plex Sans"/>
            </a:endParaRPr>
          </a:p>
        </p:txBody>
      </p:sp>
      <p:sp>
        <p:nvSpPr>
          <p:cNvPr id="1073" name="Google Shape;1073;p83">
            <a:extLst>
              <a:ext uri="{FF2B5EF4-FFF2-40B4-BE49-F238E27FC236}">
                <a16:creationId xmlns:a16="http://schemas.microsoft.com/office/drawing/2014/main" id="{2076A294-EA42-1EE6-3E98-1321AA0FB585}"/>
              </a:ext>
            </a:extLst>
          </p:cNvPr>
          <p:cNvSpPr/>
          <p:nvPr/>
        </p:nvSpPr>
        <p:spPr>
          <a:xfrm>
            <a:off x="2907675" y="1727525"/>
            <a:ext cx="321300" cy="278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3">
            <a:extLst>
              <a:ext uri="{FF2B5EF4-FFF2-40B4-BE49-F238E27FC236}">
                <a16:creationId xmlns:a16="http://schemas.microsoft.com/office/drawing/2014/main" id="{667D3207-DDDF-5E22-9786-A8447AB6E768}"/>
              </a:ext>
            </a:extLst>
          </p:cNvPr>
          <p:cNvSpPr txBox="1"/>
          <p:nvPr/>
        </p:nvSpPr>
        <p:spPr>
          <a:xfrm flipH="1">
            <a:off x="6404575" y="1561775"/>
            <a:ext cx="2275298"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dirty="0" err="1">
                <a:solidFill>
                  <a:schemeClr val="lt1"/>
                </a:solidFill>
                <a:latin typeface="IBM Plex Sans"/>
                <a:ea typeface="IBM Plex Sans"/>
                <a:cs typeface="IBM Plex Sans"/>
                <a:sym typeface="IBM Plex Sans"/>
              </a:rPr>
              <a:t>ExaPod</a:t>
            </a:r>
            <a:r>
              <a:rPr lang="en-US" sz="2500" b="1" dirty="0">
                <a:solidFill>
                  <a:schemeClr val="lt1"/>
                </a:solidFill>
                <a:latin typeface="IBM Plex Sans"/>
                <a:ea typeface="IBM Plex Sans"/>
                <a:cs typeface="IBM Plex Sans"/>
                <a:sym typeface="IBM Plex Sans"/>
              </a:rPr>
              <a:t> Architecture</a:t>
            </a:r>
            <a:endParaRPr sz="2500" b="1" dirty="0">
              <a:solidFill>
                <a:schemeClr val="lt1"/>
              </a:solidFill>
              <a:latin typeface="IBM Plex Sans"/>
              <a:ea typeface="IBM Plex Sans"/>
              <a:cs typeface="IBM Plex Sans"/>
              <a:sym typeface="IBM Plex Sans"/>
            </a:endParaRPr>
          </a:p>
        </p:txBody>
      </p:sp>
      <p:sp>
        <p:nvSpPr>
          <p:cNvPr id="1075" name="Google Shape;1075;p83">
            <a:extLst>
              <a:ext uri="{FF2B5EF4-FFF2-40B4-BE49-F238E27FC236}">
                <a16:creationId xmlns:a16="http://schemas.microsoft.com/office/drawing/2014/main" id="{EC630AD9-3238-4467-416B-7B5797941F80}"/>
              </a:ext>
            </a:extLst>
          </p:cNvPr>
          <p:cNvSpPr txBox="1"/>
          <p:nvPr/>
        </p:nvSpPr>
        <p:spPr>
          <a:xfrm flipH="1">
            <a:off x="6404550" y="2396836"/>
            <a:ext cx="2391484" cy="6713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A modular AI supercomputing system in Dojo capable of scaling up to 1 </a:t>
            </a:r>
            <a:r>
              <a:rPr lang="en-US" dirty="0" err="1">
                <a:solidFill>
                  <a:schemeClr val="lt1"/>
                </a:solidFill>
                <a:latin typeface="IBM Plex Sans Medium"/>
                <a:ea typeface="IBM Plex Sans Medium"/>
                <a:cs typeface="IBM Plex Sans Medium"/>
                <a:sym typeface="IBM Plex Sans Medium"/>
              </a:rPr>
              <a:t>exaFLOP</a:t>
            </a:r>
            <a:r>
              <a:rPr lang="en-US" dirty="0">
                <a:solidFill>
                  <a:schemeClr val="lt1"/>
                </a:solidFill>
                <a:latin typeface="IBM Plex Sans Medium"/>
                <a:ea typeface="IBM Plex Sans Medium"/>
                <a:cs typeface="IBM Plex Sans Medium"/>
                <a:sym typeface="IBM Plex Sans Medium"/>
              </a:rPr>
              <a:t> for ultra-fast neural network training.</a:t>
            </a:r>
            <a:endParaRPr dirty="0">
              <a:solidFill>
                <a:schemeClr val="lt1"/>
              </a:solidFill>
              <a:latin typeface="IBM Plex Sans Medium"/>
              <a:ea typeface="IBM Plex Sans Medium"/>
              <a:cs typeface="IBM Plex Sans Medium"/>
              <a:sym typeface="IBM Plex Sans Medium"/>
            </a:endParaRPr>
          </a:p>
        </p:txBody>
      </p:sp>
      <p:sp>
        <p:nvSpPr>
          <p:cNvPr id="1076" name="Google Shape;1076;p83">
            <a:extLst>
              <a:ext uri="{FF2B5EF4-FFF2-40B4-BE49-F238E27FC236}">
                <a16:creationId xmlns:a16="http://schemas.microsoft.com/office/drawing/2014/main" id="{112AF1E4-D9DA-D656-55E5-1BD4AD721D7F}"/>
              </a:ext>
            </a:extLst>
          </p:cNvPr>
          <p:cNvSpPr/>
          <p:nvPr/>
        </p:nvSpPr>
        <p:spPr>
          <a:xfrm flipH="1">
            <a:off x="5915175" y="1727525"/>
            <a:ext cx="321300" cy="278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7" name="Google Shape;1077;p83">
            <a:extLst>
              <a:ext uri="{FF2B5EF4-FFF2-40B4-BE49-F238E27FC236}">
                <a16:creationId xmlns:a16="http://schemas.microsoft.com/office/drawing/2014/main" id="{5F3467DF-496C-61D6-AF25-656439E433A7}"/>
              </a:ext>
            </a:extLst>
          </p:cNvPr>
          <p:cNvGrpSpPr/>
          <p:nvPr/>
        </p:nvGrpSpPr>
        <p:grpSpPr>
          <a:xfrm>
            <a:off x="6532876" y="3668101"/>
            <a:ext cx="1163678" cy="63948"/>
            <a:chOff x="3779200" y="1371600"/>
            <a:chExt cx="1992600" cy="109500"/>
          </a:xfrm>
        </p:grpSpPr>
        <p:sp>
          <p:nvSpPr>
            <p:cNvPr id="1078" name="Google Shape;1078;p83">
              <a:extLst>
                <a:ext uri="{FF2B5EF4-FFF2-40B4-BE49-F238E27FC236}">
                  <a16:creationId xmlns:a16="http://schemas.microsoft.com/office/drawing/2014/main" id="{550F165E-6035-D7D4-6ED8-44C5A4274ACE}"/>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3">
              <a:extLst>
                <a:ext uri="{FF2B5EF4-FFF2-40B4-BE49-F238E27FC236}">
                  <a16:creationId xmlns:a16="http://schemas.microsoft.com/office/drawing/2014/main" id="{77E0FB10-E45F-98DC-1B88-D3141F1D9AC8}"/>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3">
              <a:extLst>
                <a:ext uri="{FF2B5EF4-FFF2-40B4-BE49-F238E27FC236}">
                  <a16:creationId xmlns:a16="http://schemas.microsoft.com/office/drawing/2014/main" id="{6B0E2C34-DD43-B541-A73F-FB5C01879FFC}"/>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3">
              <a:extLst>
                <a:ext uri="{FF2B5EF4-FFF2-40B4-BE49-F238E27FC236}">
                  <a16:creationId xmlns:a16="http://schemas.microsoft.com/office/drawing/2014/main" id="{42D93A8D-94A5-4207-2D81-83FB0B657730}"/>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3">
              <a:extLst>
                <a:ext uri="{FF2B5EF4-FFF2-40B4-BE49-F238E27FC236}">
                  <a16:creationId xmlns:a16="http://schemas.microsoft.com/office/drawing/2014/main" id="{3CA18793-3F7C-8545-1381-970C1FAB1BC5}"/>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3">
              <a:extLst>
                <a:ext uri="{FF2B5EF4-FFF2-40B4-BE49-F238E27FC236}">
                  <a16:creationId xmlns:a16="http://schemas.microsoft.com/office/drawing/2014/main" id="{FBAA2B65-BE30-D03F-59A0-5D808FBAE6F9}"/>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83">
            <a:extLst>
              <a:ext uri="{FF2B5EF4-FFF2-40B4-BE49-F238E27FC236}">
                <a16:creationId xmlns:a16="http://schemas.microsoft.com/office/drawing/2014/main" id="{74091407-CFBD-B70B-EC69-926A08118F07}"/>
              </a:ext>
            </a:extLst>
          </p:cNvPr>
          <p:cNvSpPr txBox="1"/>
          <p:nvPr/>
        </p:nvSpPr>
        <p:spPr>
          <a:xfrm>
            <a:off x="318655" y="3499975"/>
            <a:ext cx="2420945"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lt1"/>
                </a:solidFill>
                <a:latin typeface="IBM Plex Sans Medium"/>
                <a:ea typeface="IBM Plex Sans Medium"/>
                <a:cs typeface="IBM Plex Sans Medium"/>
                <a:sym typeface="IBM Plex Sans Medium"/>
              </a:rPr>
              <a:t>F</a:t>
            </a:r>
            <a:r>
              <a:rPr lang="en-US" dirty="0" err="1">
                <a:solidFill>
                  <a:schemeClr val="lt1"/>
                </a:solidFill>
                <a:latin typeface="IBM Plex Sans Medium"/>
                <a:ea typeface="IBM Plex Sans Medium"/>
                <a:cs typeface="IBM Plex Sans Medium"/>
                <a:sym typeface="IBM Plex Sans Medium"/>
              </a:rPr>
              <a:t>loating</a:t>
            </a:r>
            <a:r>
              <a:rPr lang="en-US" dirty="0">
                <a:solidFill>
                  <a:schemeClr val="lt1"/>
                </a:solidFill>
                <a:latin typeface="IBM Plex Sans Medium"/>
                <a:ea typeface="IBM Plex Sans Medium"/>
                <a:cs typeface="IBM Plex Sans Medium"/>
                <a:sym typeface="IBM Plex Sans Medium"/>
              </a:rPr>
              <a:t> Point Operations</a:t>
            </a:r>
            <a:endParaRPr dirty="0">
              <a:solidFill>
                <a:schemeClr val="lt1"/>
              </a:solidFill>
              <a:latin typeface="IBM Plex Sans Medium"/>
              <a:ea typeface="IBM Plex Sans Medium"/>
              <a:cs typeface="IBM Plex Sans Medium"/>
              <a:sym typeface="IBM Plex Sans Medium"/>
            </a:endParaRPr>
          </a:p>
        </p:txBody>
      </p:sp>
      <p:grpSp>
        <p:nvGrpSpPr>
          <p:cNvPr id="1085" name="Google Shape;1085;p83">
            <a:extLst>
              <a:ext uri="{FF2B5EF4-FFF2-40B4-BE49-F238E27FC236}">
                <a16:creationId xmlns:a16="http://schemas.microsoft.com/office/drawing/2014/main" id="{5ED2C8E8-7B84-141F-828C-F8595D692EA4}"/>
              </a:ext>
            </a:extLst>
          </p:cNvPr>
          <p:cNvGrpSpPr/>
          <p:nvPr/>
        </p:nvGrpSpPr>
        <p:grpSpPr>
          <a:xfrm>
            <a:off x="1468027" y="3376654"/>
            <a:ext cx="1163678" cy="63948"/>
            <a:chOff x="3779200" y="1371600"/>
            <a:chExt cx="1992600" cy="109500"/>
          </a:xfrm>
        </p:grpSpPr>
        <p:sp>
          <p:nvSpPr>
            <p:cNvPr id="1086" name="Google Shape;1086;p83">
              <a:extLst>
                <a:ext uri="{FF2B5EF4-FFF2-40B4-BE49-F238E27FC236}">
                  <a16:creationId xmlns:a16="http://schemas.microsoft.com/office/drawing/2014/main" id="{6F079E9B-E435-B6BB-6A3E-32C06B8AAF6B}"/>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3">
              <a:extLst>
                <a:ext uri="{FF2B5EF4-FFF2-40B4-BE49-F238E27FC236}">
                  <a16:creationId xmlns:a16="http://schemas.microsoft.com/office/drawing/2014/main" id="{2B7220DA-63E6-0C4B-6DE9-96A8167E170B}"/>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3">
              <a:extLst>
                <a:ext uri="{FF2B5EF4-FFF2-40B4-BE49-F238E27FC236}">
                  <a16:creationId xmlns:a16="http://schemas.microsoft.com/office/drawing/2014/main" id="{593BD31A-4A29-501A-3AEA-8821449E6C22}"/>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3">
              <a:extLst>
                <a:ext uri="{FF2B5EF4-FFF2-40B4-BE49-F238E27FC236}">
                  <a16:creationId xmlns:a16="http://schemas.microsoft.com/office/drawing/2014/main" id="{2CD1CCDA-9DC6-D854-CBEB-3969743DBF39}"/>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3">
              <a:extLst>
                <a:ext uri="{FF2B5EF4-FFF2-40B4-BE49-F238E27FC236}">
                  <a16:creationId xmlns:a16="http://schemas.microsoft.com/office/drawing/2014/main" id="{4CD3D93B-F98D-65DF-C2DA-8D9DF257A597}"/>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3">
              <a:extLst>
                <a:ext uri="{FF2B5EF4-FFF2-40B4-BE49-F238E27FC236}">
                  <a16:creationId xmlns:a16="http://schemas.microsoft.com/office/drawing/2014/main" id="{FDC8537E-7716-A0A5-A145-86085758AFC8}"/>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83">
            <a:extLst>
              <a:ext uri="{FF2B5EF4-FFF2-40B4-BE49-F238E27FC236}">
                <a16:creationId xmlns:a16="http://schemas.microsoft.com/office/drawing/2014/main" id="{8B06ECD3-5FD1-AF86-8986-D62FC52D5F8A}"/>
              </a:ext>
            </a:extLst>
          </p:cNvPr>
          <p:cNvGrpSpPr/>
          <p:nvPr/>
        </p:nvGrpSpPr>
        <p:grpSpPr>
          <a:xfrm>
            <a:off x="1361300" y="3940925"/>
            <a:ext cx="1345839" cy="196200"/>
            <a:chOff x="825975" y="3030600"/>
            <a:chExt cx="1345839" cy="196200"/>
          </a:xfrm>
        </p:grpSpPr>
        <p:sp>
          <p:nvSpPr>
            <p:cNvPr id="1093" name="Google Shape;1093;p83">
              <a:extLst>
                <a:ext uri="{FF2B5EF4-FFF2-40B4-BE49-F238E27FC236}">
                  <a16:creationId xmlns:a16="http://schemas.microsoft.com/office/drawing/2014/main" id="{1B759F66-0F20-4FBC-63EC-010B54713BE6}"/>
                </a:ext>
              </a:extLst>
            </p:cNvPr>
            <p:cNvSpPr/>
            <p:nvPr/>
          </p:nvSpPr>
          <p:spPr>
            <a:xfrm>
              <a:off x="825975" y="3030600"/>
              <a:ext cx="226800" cy="196200"/>
            </a:xfrm>
            <a:prstGeom prst="snip2DiagRect">
              <a:avLst>
                <a:gd name="adj1" fmla="val 0"/>
                <a:gd name="adj2" fmla="val 32236"/>
              </a:avLst>
            </a:prstGeom>
            <a:solidFill>
              <a:schemeClr val="lt1"/>
            </a:solid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3">
              <a:extLst>
                <a:ext uri="{FF2B5EF4-FFF2-40B4-BE49-F238E27FC236}">
                  <a16:creationId xmlns:a16="http://schemas.microsoft.com/office/drawing/2014/main" id="{F1DCE796-84B5-3B72-4BAF-61E42459AD15}"/>
                </a:ext>
              </a:extLst>
            </p:cNvPr>
            <p:cNvSpPr/>
            <p:nvPr/>
          </p:nvSpPr>
          <p:spPr>
            <a:xfrm>
              <a:off x="1106277" y="3030600"/>
              <a:ext cx="226800" cy="196200"/>
            </a:xfrm>
            <a:prstGeom prst="snip2DiagRect">
              <a:avLst>
                <a:gd name="adj1" fmla="val 0"/>
                <a:gd name="adj2" fmla="val 32236"/>
              </a:avLst>
            </a:prstGeom>
            <a:solidFill>
              <a:schemeClr val="lt1"/>
            </a:solid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3">
              <a:extLst>
                <a:ext uri="{FF2B5EF4-FFF2-40B4-BE49-F238E27FC236}">
                  <a16:creationId xmlns:a16="http://schemas.microsoft.com/office/drawing/2014/main" id="{4F28E268-ACA2-E19F-8353-A5F448B2A1C5}"/>
                </a:ext>
              </a:extLst>
            </p:cNvPr>
            <p:cNvSpPr/>
            <p:nvPr/>
          </p:nvSpPr>
          <p:spPr>
            <a:xfrm>
              <a:off x="1386579" y="3030600"/>
              <a:ext cx="226800" cy="196200"/>
            </a:xfrm>
            <a:prstGeom prst="snip2DiagRect">
              <a:avLst>
                <a:gd name="adj1" fmla="val 0"/>
                <a:gd name="adj2" fmla="val 32236"/>
              </a:avLst>
            </a:prstGeom>
            <a:solidFill>
              <a:schemeClr val="lt1"/>
            </a:solid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3">
              <a:extLst>
                <a:ext uri="{FF2B5EF4-FFF2-40B4-BE49-F238E27FC236}">
                  <a16:creationId xmlns:a16="http://schemas.microsoft.com/office/drawing/2014/main" id="{02C03F82-0AE5-4501-063F-6607BBC3D6A0}"/>
                </a:ext>
              </a:extLst>
            </p:cNvPr>
            <p:cNvSpPr/>
            <p:nvPr/>
          </p:nvSpPr>
          <p:spPr>
            <a:xfrm>
              <a:off x="1666882" y="3030600"/>
              <a:ext cx="226800" cy="196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3">
              <a:extLst>
                <a:ext uri="{FF2B5EF4-FFF2-40B4-BE49-F238E27FC236}">
                  <a16:creationId xmlns:a16="http://schemas.microsoft.com/office/drawing/2014/main" id="{07EB618C-FA40-9724-C726-30A8A34976DE}"/>
                </a:ext>
              </a:extLst>
            </p:cNvPr>
            <p:cNvSpPr/>
            <p:nvPr/>
          </p:nvSpPr>
          <p:spPr>
            <a:xfrm>
              <a:off x="1945014" y="3030600"/>
              <a:ext cx="226800" cy="196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 name="Google Shape;1098;p83">
            <a:extLst>
              <a:ext uri="{FF2B5EF4-FFF2-40B4-BE49-F238E27FC236}">
                <a16:creationId xmlns:a16="http://schemas.microsoft.com/office/drawing/2014/main" id="{DEF40042-E267-D4DE-AD43-9EA43F4D4733}"/>
              </a:ext>
            </a:extLst>
          </p:cNvPr>
          <p:cNvSpPr txBox="1"/>
          <p:nvPr/>
        </p:nvSpPr>
        <p:spPr>
          <a:xfrm>
            <a:off x="171879" y="3825569"/>
            <a:ext cx="1208805"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lt1"/>
                </a:solidFill>
                <a:latin typeface="IBM Plex Sans"/>
                <a:ea typeface="IBM Plex Sans"/>
                <a:cs typeface="IBM Plex Sans"/>
                <a:sym typeface="IBM Plex Sans"/>
              </a:rPr>
              <a:t>362 TFLOPS</a:t>
            </a:r>
            <a:endParaRPr b="1" dirty="0">
              <a:solidFill>
                <a:schemeClr val="lt1"/>
              </a:solidFill>
              <a:latin typeface="IBM Plex Sans"/>
              <a:ea typeface="IBM Plex Sans"/>
              <a:cs typeface="IBM Plex Sans"/>
              <a:sym typeface="IBM Plex Sans"/>
            </a:endParaRPr>
          </a:p>
        </p:txBody>
      </p:sp>
      <p:pic>
        <p:nvPicPr>
          <p:cNvPr id="3" name="Picture 2" descr="A close-up of a computer&#10;&#10;AI-generated content may be incorrect.">
            <a:extLst>
              <a:ext uri="{FF2B5EF4-FFF2-40B4-BE49-F238E27FC236}">
                <a16:creationId xmlns:a16="http://schemas.microsoft.com/office/drawing/2014/main" id="{2FDCD7C4-2AA8-7D6D-100C-4411A9C3DC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469" b="94550" l="9946" r="91417">
                        <a14:foregroundMark x1="15668" y1="11608" x2="40872" y2="69210"/>
                        <a14:foregroundMark x1="67575" y1="13351" x2="65804" y2="73951"/>
                        <a14:foregroundMark x1="33515" y1="77439" x2="54768" y2="84305"/>
                        <a14:foregroundMark x1="54768" y1="84305" x2="57084" y2="84305"/>
                        <a14:foregroundMark x1="39237" y1="91608" x2="69210" y2="93896"/>
                        <a14:foregroundMark x1="73569" y1="92807" x2="49319" y2="86322"/>
                        <a14:foregroundMark x1="24114" y1="69646" x2="12125" y2="58583"/>
                        <a14:foregroundMark x1="12125" y1="58583" x2="11989" y2="55640"/>
                        <a14:foregroundMark x1="54087" y1="61035" x2="80245" y2="39455"/>
                        <a14:foregroundMark x1="85967" y1="45504" x2="88420" y2="62343"/>
                        <a14:foregroundMark x1="82289" y1="31226" x2="91689" y2="41199"/>
                        <a14:foregroundMark x1="76975" y1="6485" x2="22752" y2="6049"/>
                        <a14:foregroundMark x1="22752" y1="6049" x2="18665" y2="5395"/>
                        <a14:foregroundMark x1="14305" y1="4469" x2="43733" y2="35749"/>
                        <a14:foregroundMark x1="43733" y1="35749" x2="43324" y2="46594"/>
                        <a14:foregroundMark x1="41553" y1="37330" x2="41553" y2="47793"/>
                        <a14:foregroundMark x1="10627" y1="37166" x2="16621" y2="40926"/>
                        <a14:foregroundMark x1="89101" y1="56294" x2="87330" y2="70027"/>
                        <a14:foregroundMark x1="86649" y1="75531" x2="90054" y2="83379"/>
                        <a14:foregroundMark x1="25477" y1="93188" x2="66485" y2="93733"/>
                        <a14:foregroundMark x1="17984" y1="94550" x2="49319" y2="94114"/>
                      </a14:backgroundRemoval>
                    </a14:imgEffect>
                  </a14:imgLayer>
                </a14:imgProps>
              </a:ext>
            </a:extLst>
          </a:blip>
          <a:stretch>
            <a:fillRect/>
          </a:stretch>
        </p:blipFill>
        <p:spPr>
          <a:xfrm>
            <a:off x="4069882" y="1633057"/>
            <a:ext cx="973042" cy="2432605"/>
          </a:xfrm>
          <a:prstGeom prst="rect">
            <a:avLst/>
          </a:prstGeom>
        </p:spPr>
      </p:pic>
    </p:spTree>
    <p:extLst>
      <p:ext uri="{BB962C8B-B14F-4D97-AF65-F5344CB8AC3E}">
        <p14:creationId xmlns:p14="http://schemas.microsoft.com/office/powerpoint/2010/main" val="162663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2">
          <a:extLst>
            <a:ext uri="{FF2B5EF4-FFF2-40B4-BE49-F238E27FC236}">
              <a16:creationId xmlns:a16="http://schemas.microsoft.com/office/drawing/2014/main" id="{3C8FE5A0-E07A-14B5-324D-3BDF714B2483}"/>
            </a:ext>
          </a:extLst>
        </p:cNvPr>
        <p:cNvGrpSpPr/>
        <p:nvPr/>
      </p:nvGrpSpPr>
      <p:grpSpPr>
        <a:xfrm>
          <a:off x="0" y="0"/>
          <a:ext cx="0" cy="0"/>
          <a:chOff x="0" y="0"/>
          <a:chExt cx="0" cy="0"/>
        </a:xfrm>
      </p:grpSpPr>
      <p:sp>
        <p:nvSpPr>
          <p:cNvPr id="1533" name="Google Shape;1533;p102">
            <a:extLst>
              <a:ext uri="{FF2B5EF4-FFF2-40B4-BE49-F238E27FC236}">
                <a16:creationId xmlns:a16="http://schemas.microsoft.com/office/drawing/2014/main" id="{3BBF0F72-D79B-D104-B69E-36706A2E24A1}"/>
              </a:ext>
            </a:extLst>
          </p:cNvPr>
          <p:cNvSpPr/>
          <p:nvPr/>
        </p:nvSpPr>
        <p:spPr>
          <a:xfrm>
            <a:off x="1511383" y="1467461"/>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102">
            <a:extLst>
              <a:ext uri="{FF2B5EF4-FFF2-40B4-BE49-F238E27FC236}">
                <a16:creationId xmlns:a16="http://schemas.microsoft.com/office/drawing/2014/main" id="{77DBD82E-DCC8-36BB-69ED-760ECE52B3BA}"/>
              </a:ext>
            </a:extLst>
          </p:cNvPr>
          <p:cNvGrpSpPr/>
          <p:nvPr/>
        </p:nvGrpSpPr>
        <p:grpSpPr>
          <a:xfrm>
            <a:off x="713108" y="2757777"/>
            <a:ext cx="2529550" cy="1825931"/>
            <a:chOff x="713100" y="1597775"/>
            <a:chExt cx="5712625" cy="3217500"/>
          </a:xfrm>
        </p:grpSpPr>
        <p:sp>
          <p:nvSpPr>
            <p:cNvPr id="1535" name="Google Shape;1535;p102">
              <a:extLst>
                <a:ext uri="{FF2B5EF4-FFF2-40B4-BE49-F238E27FC236}">
                  <a16:creationId xmlns:a16="http://schemas.microsoft.com/office/drawing/2014/main" id="{B073194D-B237-3135-AF29-43DC39647F47}"/>
                </a:ext>
              </a:extLst>
            </p:cNvPr>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02">
              <a:extLst>
                <a:ext uri="{FF2B5EF4-FFF2-40B4-BE49-F238E27FC236}">
                  <a16:creationId xmlns:a16="http://schemas.microsoft.com/office/drawing/2014/main" id="{679A6F00-7D23-66CC-0028-50AABDA54569}"/>
                </a:ext>
              </a:extLst>
            </p:cNvPr>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102">
            <a:extLst>
              <a:ext uri="{FF2B5EF4-FFF2-40B4-BE49-F238E27FC236}">
                <a16:creationId xmlns:a16="http://schemas.microsoft.com/office/drawing/2014/main" id="{049D5D74-9988-24CF-A182-5DDEE6162FAE}"/>
              </a:ext>
            </a:extLst>
          </p:cNvPr>
          <p:cNvGrpSpPr/>
          <p:nvPr/>
        </p:nvGrpSpPr>
        <p:grpSpPr>
          <a:xfrm>
            <a:off x="3307252" y="1415052"/>
            <a:ext cx="2529550" cy="1825931"/>
            <a:chOff x="713100" y="1597775"/>
            <a:chExt cx="5712625" cy="3217500"/>
          </a:xfrm>
        </p:grpSpPr>
        <p:sp>
          <p:nvSpPr>
            <p:cNvPr id="1538" name="Google Shape;1538;p102">
              <a:extLst>
                <a:ext uri="{FF2B5EF4-FFF2-40B4-BE49-F238E27FC236}">
                  <a16:creationId xmlns:a16="http://schemas.microsoft.com/office/drawing/2014/main" id="{69E603A8-6EE2-017D-B4B2-A2BFE8735620}"/>
                </a:ext>
              </a:extLst>
            </p:cNvPr>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02">
              <a:extLst>
                <a:ext uri="{FF2B5EF4-FFF2-40B4-BE49-F238E27FC236}">
                  <a16:creationId xmlns:a16="http://schemas.microsoft.com/office/drawing/2014/main" id="{85F5475C-F8E1-3F21-AAF0-DC1B40DED088}"/>
                </a:ext>
              </a:extLst>
            </p:cNvPr>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102">
            <a:extLst>
              <a:ext uri="{FF2B5EF4-FFF2-40B4-BE49-F238E27FC236}">
                <a16:creationId xmlns:a16="http://schemas.microsoft.com/office/drawing/2014/main" id="{D45B1960-A709-474C-949C-A659B94D568A}"/>
              </a:ext>
            </a:extLst>
          </p:cNvPr>
          <p:cNvGrpSpPr/>
          <p:nvPr/>
        </p:nvGrpSpPr>
        <p:grpSpPr>
          <a:xfrm>
            <a:off x="5901396" y="2757777"/>
            <a:ext cx="2529550" cy="1825931"/>
            <a:chOff x="713100" y="1597775"/>
            <a:chExt cx="5712625" cy="3217500"/>
          </a:xfrm>
        </p:grpSpPr>
        <p:sp>
          <p:nvSpPr>
            <p:cNvPr id="1541" name="Google Shape;1541;p102">
              <a:extLst>
                <a:ext uri="{FF2B5EF4-FFF2-40B4-BE49-F238E27FC236}">
                  <a16:creationId xmlns:a16="http://schemas.microsoft.com/office/drawing/2014/main" id="{B6EDB661-44F9-D1BB-001F-55D9A6CAEC11}"/>
                </a:ext>
              </a:extLst>
            </p:cNvPr>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02">
              <a:extLst>
                <a:ext uri="{FF2B5EF4-FFF2-40B4-BE49-F238E27FC236}">
                  <a16:creationId xmlns:a16="http://schemas.microsoft.com/office/drawing/2014/main" id="{A0D58BF4-E3F4-CDBE-62CF-4EC22DC194BD}"/>
                </a:ext>
              </a:extLst>
            </p:cNvPr>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102">
            <a:extLst>
              <a:ext uri="{FF2B5EF4-FFF2-40B4-BE49-F238E27FC236}">
                <a16:creationId xmlns:a16="http://schemas.microsoft.com/office/drawing/2014/main" id="{1A1863D5-631E-ED4C-3318-5C01EB9BD237}"/>
              </a:ext>
            </a:extLst>
          </p:cNvPr>
          <p:cNvSpPr txBox="1">
            <a:spLocks noGrp="1"/>
          </p:cNvSpPr>
          <p:nvPr>
            <p:ph type="title"/>
          </p:nvPr>
        </p:nvSpPr>
        <p:spPr>
          <a:xfrm>
            <a:off x="862475" y="3023088"/>
            <a:ext cx="2230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$600B</a:t>
            </a:r>
          </a:p>
        </p:txBody>
      </p:sp>
      <p:sp>
        <p:nvSpPr>
          <p:cNvPr id="1544" name="Google Shape;1544;p102">
            <a:extLst>
              <a:ext uri="{FF2B5EF4-FFF2-40B4-BE49-F238E27FC236}">
                <a16:creationId xmlns:a16="http://schemas.microsoft.com/office/drawing/2014/main" id="{8816A717-9BCD-616E-0FED-085C352A6C8B}"/>
              </a:ext>
            </a:extLst>
          </p:cNvPr>
          <p:cNvSpPr txBox="1">
            <a:spLocks noGrp="1"/>
          </p:cNvSpPr>
          <p:nvPr>
            <p:ph type="title" idx="6"/>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Investments</a:t>
            </a:r>
            <a:endParaRPr dirty="0"/>
          </a:p>
        </p:txBody>
      </p:sp>
      <p:sp>
        <p:nvSpPr>
          <p:cNvPr id="1545" name="Google Shape;1545;p102">
            <a:extLst>
              <a:ext uri="{FF2B5EF4-FFF2-40B4-BE49-F238E27FC236}">
                <a16:creationId xmlns:a16="http://schemas.microsoft.com/office/drawing/2014/main" id="{34931AE2-69B7-4688-1C6D-C45BCDCA4470}"/>
              </a:ext>
            </a:extLst>
          </p:cNvPr>
          <p:cNvSpPr txBox="1">
            <a:spLocks noGrp="1"/>
          </p:cNvSpPr>
          <p:nvPr>
            <p:ph type="subTitle" idx="1"/>
          </p:nvPr>
        </p:nvSpPr>
        <p:spPr>
          <a:xfrm>
            <a:off x="862475" y="3719563"/>
            <a:ext cx="22308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USA: Stargate Project</a:t>
            </a:r>
          </a:p>
        </p:txBody>
      </p:sp>
      <p:sp>
        <p:nvSpPr>
          <p:cNvPr id="1546" name="Google Shape;1546;p102">
            <a:extLst>
              <a:ext uri="{FF2B5EF4-FFF2-40B4-BE49-F238E27FC236}">
                <a16:creationId xmlns:a16="http://schemas.microsoft.com/office/drawing/2014/main" id="{2AD086B0-B542-6487-936D-65B862C69F8A}"/>
              </a:ext>
            </a:extLst>
          </p:cNvPr>
          <p:cNvSpPr txBox="1">
            <a:spLocks noGrp="1"/>
          </p:cNvSpPr>
          <p:nvPr>
            <p:ph type="title" idx="2"/>
          </p:nvPr>
        </p:nvSpPr>
        <p:spPr>
          <a:xfrm>
            <a:off x="3456627" y="1680650"/>
            <a:ext cx="2230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$1.4T</a:t>
            </a:r>
            <a:endParaRPr dirty="0"/>
          </a:p>
        </p:txBody>
      </p:sp>
      <p:sp>
        <p:nvSpPr>
          <p:cNvPr id="1547" name="Google Shape;1547;p102">
            <a:extLst>
              <a:ext uri="{FF2B5EF4-FFF2-40B4-BE49-F238E27FC236}">
                <a16:creationId xmlns:a16="http://schemas.microsoft.com/office/drawing/2014/main" id="{CFB7CF5B-A499-D6FC-AB13-63C501EB9147}"/>
              </a:ext>
            </a:extLst>
          </p:cNvPr>
          <p:cNvSpPr txBox="1">
            <a:spLocks noGrp="1"/>
          </p:cNvSpPr>
          <p:nvPr>
            <p:ph type="subTitle" idx="3"/>
          </p:nvPr>
        </p:nvSpPr>
        <p:spPr>
          <a:xfrm>
            <a:off x="3307252" y="2376555"/>
            <a:ext cx="252955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t>UAE: </a:t>
            </a:r>
            <a:r>
              <a:rPr lang="en-US" sz="1400" dirty="0"/>
              <a:t>AI, semiconductors, and energy projects in USA</a:t>
            </a:r>
            <a:endParaRPr sz="1400" dirty="0"/>
          </a:p>
        </p:txBody>
      </p:sp>
      <p:sp>
        <p:nvSpPr>
          <p:cNvPr id="1548" name="Google Shape;1548;p102">
            <a:extLst>
              <a:ext uri="{FF2B5EF4-FFF2-40B4-BE49-F238E27FC236}">
                <a16:creationId xmlns:a16="http://schemas.microsoft.com/office/drawing/2014/main" id="{985ECC98-902A-47FC-6A63-F9AF9D1E3C4E}"/>
              </a:ext>
            </a:extLst>
          </p:cNvPr>
          <p:cNvSpPr txBox="1">
            <a:spLocks noGrp="1"/>
          </p:cNvSpPr>
          <p:nvPr>
            <p:ph type="title" idx="4"/>
          </p:nvPr>
        </p:nvSpPr>
        <p:spPr>
          <a:xfrm>
            <a:off x="6050771" y="3023088"/>
            <a:ext cx="2230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$500B</a:t>
            </a:r>
            <a:endParaRPr dirty="0"/>
          </a:p>
        </p:txBody>
      </p:sp>
      <p:sp>
        <p:nvSpPr>
          <p:cNvPr id="1549" name="Google Shape;1549;p102">
            <a:extLst>
              <a:ext uri="{FF2B5EF4-FFF2-40B4-BE49-F238E27FC236}">
                <a16:creationId xmlns:a16="http://schemas.microsoft.com/office/drawing/2014/main" id="{BE01C2E9-9B86-98CC-309B-06DDC3831716}"/>
              </a:ext>
            </a:extLst>
          </p:cNvPr>
          <p:cNvSpPr txBox="1">
            <a:spLocks noGrp="1"/>
          </p:cNvSpPr>
          <p:nvPr>
            <p:ph type="subTitle" idx="5"/>
          </p:nvPr>
        </p:nvSpPr>
        <p:spPr>
          <a:xfrm>
            <a:off x="6050771" y="3719563"/>
            <a:ext cx="22308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Saudi Arabia: AI data centers, robotics, and semiconductors in USA</a:t>
            </a:r>
          </a:p>
        </p:txBody>
      </p:sp>
      <p:grpSp>
        <p:nvGrpSpPr>
          <p:cNvPr id="1550" name="Google Shape;1550;p102">
            <a:extLst>
              <a:ext uri="{FF2B5EF4-FFF2-40B4-BE49-F238E27FC236}">
                <a16:creationId xmlns:a16="http://schemas.microsoft.com/office/drawing/2014/main" id="{682AA6F4-EF8B-91D5-A972-0E3BF8F37809}"/>
              </a:ext>
            </a:extLst>
          </p:cNvPr>
          <p:cNvGrpSpPr/>
          <p:nvPr/>
        </p:nvGrpSpPr>
        <p:grpSpPr>
          <a:xfrm>
            <a:off x="1793838" y="1766760"/>
            <a:ext cx="368091" cy="334402"/>
            <a:chOff x="-62518200" y="2692475"/>
            <a:chExt cx="318225" cy="289100"/>
          </a:xfrm>
        </p:grpSpPr>
        <p:sp>
          <p:nvSpPr>
            <p:cNvPr id="1551" name="Google Shape;1551;p102">
              <a:extLst>
                <a:ext uri="{FF2B5EF4-FFF2-40B4-BE49-F238E27FC236}">
                  <a16:creationId xmlns:a16="http://schemas.microsoft.com/office/drawing/2014/main" id="{78E799DB-358C-CF6F-F447-21E9C7A35CFF}"/>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02">
              <a:extLst>
                <a:ext uri="{FF2B5EF4-FFF2-40B4-BE49-F238E27FC236}">
                  <a16:creationId xmlns:a16="http://schemas.microsoft.com/office/drawing/2014/main" id="{ADE0213C-37EC-AF86-C174-29468D392622}"/>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3" name="Google Shape;1553;p102">
            <a:extLst>
              <a:ext uri="{FF2B5EF4-FFF2-40B4-BE49-F238E27FC236}">
                <a16:creationId xmlns:a16="http://schemas.microsoft.com/office/drawing/2014/main" id="{D0D197F7-785A-22F6-9C26-2F148E8B3F1E}"/>
              </a:ext>
            </a:extLst>
          </p:cNvPr>
          <p:cNvSpPr/>
          <p:nvPr/>
        </p:nvSpPr>
        <p:spPr>
          <a:xfrm>
            <a:off x="4105527" y="3671102"/>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102">
            <a:extLst>
              <a:ext uri="{FF2B5EF4-FFF2-40B4-BE49-F238E27FC236}">
                <a16:creationId xmlns:a16="http://schemas.microsoft.com/office/drawing/2014/main" id="{CC34BC76-3F7C-0269-A8BF-234CFADA4A60}"/>
              </a:ext>
            </a:extLst>
          </p:cNvPr>
          <p:cNvGrpSpPr/>
          <p:nvPr/>
        </p:nvGrpSpPr>
        <p:grpSpPr>
          <a:xfrm>
            <a:off x="4387982" y="3970401"/>
            <a:ext cx="368091" cy="334402"/>
            <a:chOff x="-62518200" y="2692475"/>
            <a:chExt cx="318225" cy="289100"/>
          </a:xfrm>
        </p:grpSpPr>
        <p:sp>
          <p:nvSpPr>
            <p:cNvPr id="1555" name="Google Shape;1555;p102">
              <a:extLst>
                <a:ext uri="{FF2B5EF4-FFF2-40B4-BE49-F238E27FC236}">
                  <a16:creationId xmlns:a16="http://schemas.microsoft.com/office/drawing/2014/main" id="{B9E04117-477C-5638-DFF4-40F55B5213D1}"/>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02">
              <a:extLst>
                <a:ext uri="{FF2B5EF4-FFF2-40B4-BE49-F238E27FC236}">
                  <a16:creationId xmlns:a16="http://schemas.microsoft.com/office/drawing/2014/main" id="{5EF41D66-FB93-7411-A359-6652655F12A7}"/>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102">
            <a:extLst>
              <a:ext uri="{FF2B5EF4-FFF2-40B4-BE49-F238E27FC236}">
                <a16:creationId xmlns:a16="http://schemas.microsoft.com/office/drawing/2014/main" id="{8A3B2F66-9B2B-2AE1-7EF3-A593292F56A7}"/>
              </a:ext>
            </a:extLst>
          </p:cNvPr>
          <p:cNvSpPr/>
          <p:nvPr/>
        </p:nvSpPr>
        <p:spPr>
          <a:xfrm>
            <a:off x="6699671" y="1467461"/>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8" name="Google Shape;1558;p102">
            <a:extLst>
              <a:ext uri="{FF2B5EF4-FFF2-40B4-BE49-F238E27FC236}">
                <a16:creationId xmlns:a16="http://schemas.microsoft.com/office/drawing/2014/main" id="{B68B35CD-60DA-AC80-7563-499B9E2E2CCE}"/>
              </a:ext>
            </a:extLst>
          </p:cNvPr>
          <p:cNvGrpSpPr/>
          <p:nvPr/>
        </p:nvGrpSpPr>
        <p:grpSpPr>
          <a:xfrm>
            <a:off x="6982125" y="1766760"/>
            <a:ext cx="368091" cy="334402"/>
            <a:chOff x="-62518200" y="2692475"/>
            <a:chExt cx="318225" cy="289100"/>
          </a:xfrm>
        </p:grpSpPr>
        <p:sp>
          <p:nvSpPr>
            <p:cNvPr id="1559" name="Google Shape;1559;p102">
              <a:extLst>
                <a:ext uri="{FF2B5EF4-FFF2-40B4-BE49-F238E27FC236}">
                  <a16:creationId xmlns:a16="http://schemas.microsoft.com/office/drawing/2014/main" id="{65311A49-1275-22B1-EE21-E27AC667A544}"/>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02">
              <a:extLst>
                <a:ext uri="{FF2B5EF4-FFF2-40B4-BE49-F238E27FC236}">
                  <a16:creationId xmlns:a16="http://schemas.microsoft.com/office/drawing/2014/main" id="{0016C055-9725-31AF-1881-C5790232E9A2}"/>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1" name="Google Shape;1561;p102">
            <a:extLst>
              <a:ext uri="{FF2B5EF4-FFF2-40B4-BE49-F238E27FC236}">
                <a16:creationId xmlns:a16="http://schemas.microsoft.com/office/drawing/2014/main" id="{9CBCB027-FBED-9C01-5695-C710B09DD929}"/>
              </a:ext>
            </a:extLst>
          </p:cNvPr>
          <p:cNvCxnSpPr/>
          <p:nvPr/>
        </p:nvCxnSpPr>
        <p:spPr>
          <a:xfrm>
            <a:off x="4572027" y="3242769"/>
            <a:ext cx="0" cy="440700"/>
          </a:xfrm>
          <a:prstGeom prst="straightConnector1">
            <a:avLst/>
          </a:prstGeom>
          <a:noFill/>
          <a:ln w="9525" cap="flat" cmpd="sng">
            <a:solidFill>
              <a:schemeClr val="lt1"/>
            </a:solidFill>
            <a:prstDash val="solid"/>
            <a:round/>
            <a:headEnd type="none" w="med" len="med"/>
            <a:tailEnd type="none" w="med" len="med"/>
          </a:ln>
        </p:spPr>
      </p:cxnSp>
      <p:cxnSp>
        <p:nvCxnSpPr>
          <p:cNvPr id="1562" name="Google Shape;1562;p102">
            <a:extLst>
              <a:ext uri="{FF2B5EF4-FFF2-40B4-BE49-F238E27FC236}">
                <a16:creationId xmlns:a16="http://schemas.microsoft.com/office/drawing/2014/main" id="{58573611-7EE4-C739-5D7C-EB18D20430D5}"/>
              </a:ext>
            </a:extLst>
          </p:cNvPr>
          <p:cNvCxnSpPr/>
          <p:nvPr/>
        </p:nvCxnSpPr>
        <p:spPr>
          <a:xfrm>
            <a:off x="1977883" y="2404220"/>
            <a:ext cx="0" cy="440700"/>
          </a:xfrm>
          <a:prstGeom prst="straightConnector1">
            <a:avLst/>
          </a:prstGeom>
          <a:noFill/>
          <a:ln w="9525" cap="flat" cmpd="sng">
            <a:solidFill>
              <a:schemeClr val="lt1"/>
            </a:solidFill>
            <a:prstDash val="solid"/>
            <a:round/>
            <a:headEnd type="none" w="med" len="med"/>
            <a:tailEnd type="none" w="med" len="med"/>
          </a:ln>
        </p:spPr>
      </p:cxnSp>
      <p:cxnSp>
        <p:nvCxnSpPr>
          <p:cNvPr id="1563" name="Google Shape;1563;p102">
            <a:extLst>
              <a:ext uri="{FF2B5EF4-FFF2-40B4-BE49-F238E27FC236}">
                <a16:creationId xmlns:a16="http://schemas.microsoft.com/office/drawing/2014/main" id="{B496BC14-3EFF-C414-4837-F9861D10111B}"/>
              </a:ext>
            </a:extLst>
          </p:cNvPr>
          <p:cNvCxnSpPr/>
          <p:nvPr/>
        </p:nvCxnSpPr>
        <p:spPr>
          <a:xfrm>
            <a:off x="7166171" y="2404220"/>
            <a:ext cx="0" cy="440700"/>
          </a:xfrm>
          <a:prstGeom prst="straightConnector1">
            <a:avLst/>
          </a:prstGeom>
          <a:noFill/>
          <a:ln w="9525" cap="flat" cmpd="sng">
            <a:solidFill>
              <a:schemeClr val="lt1"/>
            </a:solidFill>
            <a:prstDash val="solid"/>
            <a:round/>
            <a:headEnd type="none" w="med" len="med"/>
            <a:tailEnd type="none" w="med" len="med"/>
          </a:ln>
        </p:spPr>
      </p:cxnSp>
      <p:grpSp>
        <p:nvGrpSpPr>
          <p:cNvPr id="1564" name="Google Shape;1564;p102">
            <a:extLst>
              <a:ext uri="{FF2B5EF4-FFF2-40B4-BE49-F238E27FC236}">
                <a16:creationId xmlns:a16="http://schemas.microsoft.com/office/drawing/2014/main" id="{8B0A4625-28FF-8893-2CCD-7AD213118354}"/>
              </a:ext>
            </a:extLst>
          </p:cNvPr>
          <p:cNvGrpSpPr/>
          <p:nvPr/>
        </p:nvGrpSpPr>
        <p:grpSpPr>
          <a:xfrm>
            <a:off x="7231801" y="1206662"/>
            <a:ext cx="1160092" cy="63948"/>
            <a:chOff x="3779200" y="1371600"/>
            <a:chExt cx="1992600" cy="109500"/>
          </a:xfrm>
        </p:grpSpPr>
        <p:sp>
          <p:nvSpPr>
            <p:cNvPr id="1565" name="Google Shape;1565;p102">
              <a:extLst>
                <a:ext uri="{FF2B5EF4-FFF2-40B4-BE49-F238E27FC236}">
                  <a16:creationId xmlns:a16="http://schemas.microsoft.com/office/drawing/2014/main" id="{687D4A58-8100-9C8A-0BE5-B237A21374D7}"/>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02">
              <a:extLst>
                <a:ext uri="{FF2B5EF4-FFF2-40B4-BE49-F238E27FC236}">
                  <a16:creationId xmlns:a16="http://schemas.microsoft.com/office/drawing/2014/main" id="{A2BAB201-2AA8-CF06-F2F9-C0A65325C0C8}"/>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02">
              <a:extLst>
                <a:ext uri="{FF2B5EF4-FFF2-40B4-BE49-F238E27FC236}">
                  <a16:creationId xmlns:a16="http://schemas.microsoft.com/office/drawing/2014/main" id="{B01A0CCE-DA70-630C-3F4F-C63F8C9B4B97}"/>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02">
              <a:extLst>
                <a:ext uri="{FF2B5EF4-FFF2-40B4-BE49-F238E27FC236}">
                  <a16:creationId xmlns:a16="http://schemas.microsoft.com/office/drawing/2014/main" id="{A5E42F27-E683-1957-F2A0-95908463ABDF}"/>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02">
              <a:extLst>
                <a:ext uri="{FF2B5EF4-FFF2-40B4-BE49-F238E27FC236}">
                  <a16:creationId xmlns:a16="http://schemas.microsoft.com/office/drawing/2014/main" id="{2581EE64-6065-EC90-27BF-C773899FB33D}"/>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02">
              <a:extLst>
                <a:ext uri="{FF2B5EF4-FFF2-40B4-BE49-F238E27FC236}">
                  <a16:creationId xmlns:a16="http://schemas.microsoft.com/office/drawing/2014/main" id="{AA98BDBA-B26F-64A8-68E3-F075C95497AB}"/>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5872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0">
          <a:extLst>
            <a:ext uri="{FF2B5EF4-FFF2-40B4-BE49-F238E27FC236}">
              <a16:creationId xmlns:a16="http://schemas.microsoft.com/office/drawing/2014/main" id="{9C6A2F8C-374B-2973-79B1-EEC3B7E1335F}"/>
            </a:ext>
          </a:extLst>
        </p:cNvPr>
        <p:cNvGrpSpPr/>
        <p:nvPr/>
      </p:nvGrpSpPr>
      <p:grpSpPr>
        <a:xfrm>
          <a:off x="0" y="0"/>
          <a:ext cx="0" cy="0"/>
          <a:chOff x="0" y="0"/>
          <a:chExt cx="0" cy="0"/>
        </a:xfrm>
      </p:grpSpPr>
      <p:grpSp>
        <p:nvGrpSpPr>
          <p:cNvPr id="1161" name="Google Shape;1161;p87">
            <a:extLst>
              <a:ext uri="{FF2B5EF4-FFF2-40B4-BE49-F238E27FC236}">
                <a16:creationId xmlns:a16="http://schemas.microsoft.com/office/drawing/2014/main" id="{511BE236-CBC7-4482-9BCF-2561BE5DC1FB}"/>
              </a:ext>
            </a:extLst>
          </p:cNvPr>
          <p:cNvGrpSpPr/>
          <p:nvPr/>
        </p:nvGrpSpPr>
        <p:grpSpPr>
          <a:xfrm>
            <a:off x="713125" y="1502187"/>
            <a:ext cx="2487357" cy="2850842"/>
            <a:chOff x="713125" y="1502158"/>
            <a:chExt cx="2487357" cy="2693539"/>
          </a:xfrm>
        </p:grpSpPr>
        <p:sp>
          <p:nvSpPr>
            <p:cNvPr id="1162" name="Google Shape;1162;p87">
              <a:extLst>
                <a:ext uri="{FF2B5EF4-FFF2-40B4-BE49-F238E27FC236}">
                  <a16:creationId xmlns:a16="http://schemas.microsoft.com/office/drawing/2014/main" id="{61EF9FEB-3F17-E0D1-8A66-0B546F1C6940}"/>
                </a:ext>
              </a:extLst>
            </p:cNvPr>
            <p:cNvSpPr/>
            <p:nvPr/>
          </p:nvSpPr>
          <p:spPr>
            <a:xfrm>
              <a:off x="713125" y="1502158"/>
              <a:ext cx="2426920" cy="2632152"/>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7">
              <a:extLst>
                <a:ext uri="{FF2B5EF4-FFF2-40B4-BE49-F238E27FC236}">
                  <a16:creationId xmlns:a16="http://schemas.microsoft.com/office/drawing/2014/main" id="{7F9EF140-671A-C30A-7B4F-0D0A2570BBF3}"/>
                </a:ext>
              </a:extLst>
            </p:cNvPr>
            <p:cNvSpPr/>
            <p:nvPr/>
          </p:nvSpPr>
          <p:spPr>
            <a:xfrm>
              <a:off x="773482"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87">
            <a:extLst>
              <a:ext uri="{FF2B5EF4-FFF2-40B4-BE49-F238E27FC236}">
                <a16:creationId xmlns:a16="http://schemas.microsoft.com/office/drawing/2014/main" id="{49604546-E4A9-C9C4-D16F-D6BB0BDBBF32}"/>
              </a:ext>
            </a:extLst>
          </p:cNvPr>
          <p:cNvGrpSpPr/>
          <p:nvPr/>
        </p:nvGrpSpPr>
        <p:grpSpPr>
          <a:xfrm>
            <a:off x="3324918" y="1502187"/>
            <a:ext cx="2487357" cy="2850842"/>
            <a:chOff x="3324919" y="1502158"/>
            <a:chExt cx="2487357" cy="2693539"/>
          </a:xfrm>
        </p:grpSpPr>
        <p:sp>
          <p:nvSpPr>
            <p:cNvPr id="1165" name="Google Shape;1165;p87">
              <a:extLst>
                <a:ext uri="{FF2B5EF4-FFF2-40B4-BE49-F238E27FC236}">
                  <a16:creationId xmlns:a16="http://schemas.microsoft.com/office/drawing/2014/main" id="{6822E166-5E70-AFA5-DD22-A03DF783E821}"/>
                </a:ext>
              </a:extLst>
            </p:cNvPr>
            <p:cNvSpPr/>
            <p:nvPr/>
          </p:nvSpPr>
          <p:spPr>
            <a:xfrm>
              <a:off x="3324919" y="1502158"/>
              <a:ext cx="2426920" cy="2632152"/>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7">
              <a:extLst>
                <a:ext uri="{FF2B5EF4-FFF2-40B4-BE49-F238E27FC236}">
                  <a16:creationId xmlns:a16="http://schemas.microsoft.com/office/drawing/2014/main" id="{EE20A921-0758-FE2C-3596-964EAA1D4794}"/>
                </a:ext>
              </a:extLst>
            </p:cNvPr>
            <p:cNvSpPr/>
            <p:nvPr/>
          </p:nvSpPr>
          <p:spPr>
            <a:xfrm>
              <a:off x="3385276"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87">
            <a:extLst>
              <a:ext uri="{FF2B5EF4-FFF2-40B4-BE49-F238E27FC236}">
                <a16:creationId xmlns:a16="http://schemas.microsoft.com/office/drawing/2014/main" id="{663BAA98-2502-1769-7FBD-48A81777B7C1}"/>
              </a:ext>
            </a:extLst>
          </p:cNvPr>
          <p:cNvGrpSpPr/>
          <p:nvPr/>
        </p:nvGrpSpPr>
        <p:grpSpPr>
          <a:xfrm>
            <a:off x="5936712" y="1502187"/>
            <a:ext cx="2487357" cy="2850842"/>
            <a:chOff x="5936712" y="1502158"/>
            <a:chExt cx="2487357" cy="2693539"/>
          </a:xfrm>
        </p:grpSpPr>
        <p:sp>
          <p:nvSpPr>
            <p:cNvPr id="1168" name="Google Shape;1168;p87">
              <a:extLst>
                <a:ext uri="{FF2B5EF4-FFF2-40B4-BE49-F238E27FC236}">
                  <a16:creationId xmlns:a16="http://schemas.microsoft.com/office/drawing/2014/main" id="{DC3CF748-E7D8-6B0D-32A9-79CA63375FF8}"/>
                </a:ext>
              </a:extLst>
            </p:cNvPr>
            <p:cNvSpPr/>
            <p:nvPr/>
          </p:nvSpPr>
          <p:spPr>
            <a:xfrm>
              <a:off x="5936712" y="1502158"/>
              <a:ext cx="2426920" cy="2632152"/>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7">
              <a:extLst>
                <a:ext uri="{FF2B5EF4-FFF2-40B4-BE49-F238E27FC236}">
                  <a16:creationId xmlns:a16="http://schemas.microsoft.com/office/drawing/2014/main" id="{535B8ABC-2469-1948-E3B4-51828DAF3FCD}"/>
                </a:ext>
              </a:extLst>
            </p:cNvPr>
            <p:cNvSpPr/>
            <p:nvPr/>
          </p:nvSpPr>
          <p:spPr>
            <a:xfrm>
              <a:off x="5997070" y="1563497"/>
              <a:ext cx="2427000" cy="2632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87">
            <a:extLst>
              <a:ext uri="{FF2B5EF4-FFF2-40B4-BE49-F238E27FC236}">
                <a16:creationId xmlns:a16="http://schemas.microsoft.com/office/drawing/2014/main" id="{9D25E375-EF37-A16F-62BA-DA69A5D2196C}"/>
              </a:ext>
            </a:extLst>
          </p:cNvPr>
          <p:cNvSpPr txBox="1">
            <a:spLocks noGrp="1"/>
          </p:cNvSpPr>
          <p:nvPr>
            <p:ph type="title" idx="6"/>
          </p:nvPr>
        </p:nvSpPr>
        <p:spPr>
          <a:xfrm>
            <a:off x="999050" y="1605346"/>
            <a:ext cx="19155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$166,574</a:t>
            </a:r>
            <a:endParaRPr dirty="0"/>
          </a:p>
        </p:txBody>
      </p:sp>
      <p:sp>
        <p:nvSpPr>
          <p:cNvPr id="1171" name="Google Shape;1171;p87">
            <a:extLst>
              <a:ext uri="{FF2B5EF4-FFF2-40B4-BE49-F238E27FC236}">
                <a16:creationId xmlns:a16="http://schemas.microsoft.com/office/drawing/2014/main" id="{2DFB5D72-C02B-10C5-5690-FFB8408242E2}"/>
              </a:ext>
            </a:extLst>
          </p:cNvPr>
          <p:cNvSpPr txBox="1">
            <a:spLocks noGrp="1"/>
          </p:cNvSpPr>
          <p:nvPr>
            <p:ph type="title" idx="4"/>
          </p:nvPr>
        </p:nvSpPr>
        <p:spPr>
          <a:xfrm>
            <a:off x="5936810" y="2293598"/>
            <a:ext cx="248718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Infrastructure Engineer</a:t>
            </a:r>
            <a:endParaRPr dirty="0"/>
          </a:p>
        </p:txBody>
      </p:sp>
      <p:sp>
        <p:nvSpPr>
          <p:cNvPr id="1172" name="Google Shape;1172;p87">
            <a:extLst>
              <a:ext uri="{FF2B5EF4-FFF2-40B4-BE49-F238E27FC236}">
                <a16:creationId xmlns:a16="http://schemas.microsoft.com/office/drawing/2014/main" id="{E6154005-4174-DDF6-EA24-D6C40223C04E}"/>
              </a:ext>
            </a:extLst>
          </p:cNvPr>
          <p:cNvSpPr txBox="1">
            <a:spLocks noGrp="1"/>
          </p:cNvSpPr>
          <p:nvPr>
            <p:ph type="title"/>
          </p:nvPr>
        </p:nvSpPr>
        <p:spPr>
          <a:xfrm>
            <a:off x="713198" y="2293598"/>
            <a:ext cx="2487204"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Machine Learning Engineer</a:t>
            </a:r>
            <a:endParaRPr sz="2000" dirty="0"/>
          </a:p>
        </p:txBody>
      </p:sp>
      <p:sp>
        <p:nvSpPr>
          <p:cNvPr id="1173" name="Google Shape;1173;p87">
            <a:extLst>
              <a:ext uri="{FF2B5EF4-FFF2-40B4-BE49-F238E27FC236}">
                <a16:creationId xmlns:a16="http://schemas.microsoft.com/office/drawing/2014/main" id="{D3BD2E6E-278F-8ABE-6197-1E48138FA27A}"/>
              </a:ext>
            </a:extLst>
          </p:cNvPr>
          <p:cNvSpPr txBox="1">
            <a:spLocks noGrp="1"/>
          </p:cNvSpPr>
          <p:nvPr>
            <p:ph type="subTitle" idx="1"/>
          </p:nvPr>
        </p:nvSpPr>
        <p:spPr>
          <a:xfrm>
            <a:off x="999050" y="2945991"/>
            <a:ext cx="1915500"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Builds and trains AI models that enable robots to learn from data and make smart decisions.</a:t>
            </a:r>
            <a:endParaRPr dirty="0"/>
          </a:p>
        </p:txBody>
      </p:sp>
      <p:sp>
        <p:nvSpPr>
          <p:cNvPr id="1174" name="Google Shape;1174;p87">
            <a:extLst>
              <a:ext uri="{FF2B5EF4-FFF2-40B4-BE49-F238E27FC236}">
                <a16:creationId xmlns:a16="http://schemas.microsoft.com/office/drawing/2014/main" id="{2DC91432-F17D-E124-13CD-E547735FA07B}"/>
              </a:ext>
            </a:extLst>
          </p:cNvPr>
          <p:cNvSpPr txBox="1">
            <a:spLocks noGrp="1"/>
          </p:cNvSpPr>
          <p:nvPr>
            <p:ph type="title" idx="2"/>
          </p:nvPr>
        </p:nvSpPr>
        <p:spPr>
          <a:xfrm>
            <a:off x="3264319" y="2293623"/>
            <a:ext cx="2608562"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Robotics Engineer</a:t>
            </a:r>
            <a:endParaRPr dirty="0"/>
          </a:p>
        </p:txBody>
      </p:sp>
      <p:sp>
        <p:nvSpPr>
          <p:cNvPr id="1175" name="Google Shape;1175;p87">
            <a:extLst>
              <a:ext uri="{FF2B5EF4-FFF2-40B4-BE49-F238E27FC236}">
                <a16:creationId xmlns:a16="http://schemas.microsoft.com/office/drawing/2014/main" id="{21073367-176B-97AA-1CED-577465F8FA96}"/>
              </a:ext>
            </a:extLst>
          </p:cNvPr>
          <p:cNvSpPr txBox="1">
            <a:spLocks noGrp="1"/>
          </p:cNvSpPr>
          <p:nvPr>
            <p:ph type="subTitle" idx="3"/>
          </p:nvPr>
        </p:nvSpPr>
        <p:spPr>
          <a:xfrm>
            <a:off x="3264319" y="2946016"/>
            <a:ext cx="2608562"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Designs, builds, and programs robots, integrating AI to handle real-world tasks like movement and object handling.</a:t>
            </a:r>
            <a:endParaRPr dirty="0"/>
          </a:p>
        </p:txBody>
      </p:sp>
      <p:sp>
        <p:nvSpPr>
          <p:cNvPr id="1176" name="Google Shape;1176;p87">
            <a:extLst>
              <a:ext uri="{FF2B5EF4-FFF2-40B4-BE49-F238E27FC236}">
                <a16:creationId xmlns:a16="http://schemas.microsoft.com/office/drawing/2014/main" id="{D18CCDBF-39AF-18BB-3C1E-18CFDFF5C2FF}"/>
              </a:ext>
            </a:extLst>
          </p:cNvPr>
          <p:cNvSpPr txBox="1">
            <a:spLocks noGrp="1"/>
          </p:cNvSpPr>
          <p:nvPr>
            <p:ph type="subTitle" idx="5"/>
          </p:nvPr>
        </p:nvSpPr>
        <p:spPr>
          <a:xfrm>
            <a:off x="5812545" y="2945991"/>
            <a:ext cx="2735710"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Develops and maintains the hardware and systems—like GPU clusters and edge devices—that power AI and robotics at scale.</a:t>
            </a:r>
            <a:endParaRPr dirty="0"/>
          </a:p>
        </p:txBody>
      </p:sp>
      <p:sp>
        <p:nvSpPr>
          <p:cNvPr id="1177" name="Google Shape;1177;p87">
            <a:extLst>
              <a:ext uri="{FF2B5EF4-FFF2-40B4-BE49-F238E27FC236}">
                <a16:creationId xmlns:a16="http://schemas.microsoft.com/office/drawing/2014/main" id="{3B220820-6CE4-915D-600D-220900242B56}"/>
              </a:ext>
            </a:extLst>
          </p:cNvPr>
          <p:cNvSpPr txBox="1">
            <a:spLocks noGrp="1"/>
          </p:cNvSpPr>
          <p:nvPr>
            <p:ph type="title" idx="7"/>
          </p:nvPr>
        </p:nvSpPr>
        <p:spPr>
          <a:xfrm>
            <a:off x="3721400" y="1605358"/>
            <a:ext cx="1694402"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$122,804</a:t>
            </a:r>
            <a:endParaRPr dirty="0"/>
          </a:p>
        </p:txBody>
      </p:sp>
      <p:sp>
        <p:nvSpPr>
          <p:cNvPr id="1178" name="Google Shape;1178;p87">
            <a:extLst>
              <a:ext uri="{FF2B5EF4-FFF2-40B4-BE49-F238E27FC236}">
                <a16:creationId xmlns:a16="http://schemas.microsoft.com/office/drawing/2014/main" id="{AEBCEAA2-9605-1810-21D3-5F08A35338F4}"/>
              </a:ext>
            </a:extLst>
          </p:cNvPr>
          <p:cNvSpPr txBox="1">
            <a:spLocks noGrp="1"/>
          </p:cNvSpPr>
          <p:nvPr>
            <p:ph type="title" idx="8"/>
          </p:nvPr>
        </p:nvSpPr>
        <p:spPr>
          <a:xfrm>
            <a:off x="5929929" y="1605346"/>
            <a:ext cx="2500946"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$122,775</a:t>
            </a:r>
            <a:endParaRPr dirty="0"/>
          </a:p>
        </p:txBody>
      </p:sp>
      <p:sp>
        <p:nvSpPr>
          <p:cNvPr id="1179" name="Google Shape;1179;p87">
            <a:extLst>
              <a:ext uri="{FF2B5EF4-FFF2-40B4-BE49-F238E27FC236}">
                <a16:creationId xmlns:a16="http://schemas.microsoft.com/office/drawing/2014/main" id="{4A80DC0A-8997-E1AC-228F-482DB863824D}"/>
              </a:ext>
            </a:extLst>
          </p:cNvPr>
          <p:cNvSpPr txBox="1">
            <a:spLocks noGrp="1"/>
          </p:cNvSpPr>
          <p:nvPr>
            <p:ph type="title" idx="9"/>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Job Trends</a:t>
            </a:r>
          </a:p>
        </p:txBody>
      </p:sp>
      <p:grpSp>
        <p:nvGrpSpPr>
          <p:cNvPr id="1180" name="Google Shape;1180;p87">
            <a:extLst>
              <a:ext uri="{FF2B5EF4-FFF2-40B4-BE49-F238E27FC236}">
                <a16:creationId xmlns:a16="http://schemas.microsoft.com/office/drawing/2014/main" id="{AC17FB17-F2F5-B2A0-71EF-F32CADA33C8C}"/>
              </a:ext>
            </a:extLst>
          </p:cNvPr>
          <p:cNvGrpSpPr/>
          <p:nvPr/>
        </p:nvGrpSpPr>
        <p:grpSpPr>
          <a:xfrm>
            <a:off x="1376755" y="2084635"/>
            <a:ext cx="1160092" cy="63948"/>
            <a:chOff x="3779200" y="1371600"/>
            <a:chExt cx="1992600" cy="109500"/>
          </a:xfrm>
        </p:grpSpPr>
        <p:sp>
          <p:nvSpPr>
            <p:cNvPr id="1181" name="Google Shape;1181;p87">
              <a:extLst>
                <a:ext uri="{FF2B5EF4-FFF2-40B4-BE49-F238E27FC236}">
                  <a16:creationId xmlns:a16="http://schemas.microsoft.com/office/drawing/2014/main" id="{78484B78-83C5-9DB4-F533-19FB8AC917B7}"/>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7">
              <a:extLst>
                <a:ext uri="{FF2B5EF4-FFF2-40B4-BE49-F238E27FC236}">
                  <a16:creationId xmlns:a16="http://schemas.microsoft.com/office/drawing/2014/main" id="{FF668052-2F5F-ECE0-ED89-2ABFBB1CABAD}"/>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7">
              <a:extLst>
                <a:ext uri="{FF2B5EF4-FFF2-40B4-BE49-F238E27FC236}">
                  <a16:creationId xmlns:a16="http://schemas.microsoft.com/office/drawing/2014/main" id="{2749DDC2-E8CA-883B-AE11-31E391849700}"/>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7">
              <a:extLst>
                <a:ext uri="{FF2B5EF4-FFF2-40B4-BE49-F238E27FC236}">
                  <a16:creationId xmlns:a16="http://schemas.microsoft.com/office/drawing/2014/main" id="{B71ECFFA-643C-CAEF-3354-0134FDCEC0F5}"/>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7">
              <a:extLst>
                <a:ext uri="{FF2B5EF4-FFF2-40B4-BE49-F238E27FC236}">
                  <a16:creationId xmlns:a16="http://schemas.microsoft.com/office/drawing/2014/main" id="{8773D80C-1056-2153-CC0F-7F04EA96C3E7}"/>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7">
              <a:extLst>
                <a:ext uri="{FF2B5EF4-FFF2-40B4-BE49-F238E27FC236}">
                  <a16:creationId xmlns:a16="http://schemas.microsoft.com/office/drawing/2014/main" id="{7A2502E3-39F5-66FB-8B04-E0F8FCE2588D}"/>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87">
            <a:extLst>
              <a:ext uri="{FF2B5EF4-FFF2-40B4-BE49-F238E27FC236}">
                <a16:creationId xmlns:a16="http://schemas.microsoft.com/office/drawing/2014/main" id="{D4C86B3D-BC40-2183-E7A9-23D5B04ECA7D}"/>
              </a:ext>
            </a:extLst>
          </p:cNvPr>
          <p:cNvGrpSpPr/>
          <p:nvPr/>
        </p:nvGrpSpPr>
        <p:grpSpPr>
          <a:xfrm>
            <a:off x="3988552" y="2084635"/>
            <a:ext cx="1160092" cy="63948"/>
            <a:chOff x="3779200" y="1371600"/>
            <a:chExt cx="1992600" cy="109500"/>
          </a:xfrm>
        </p:grpSpPr>
        <p:sp>
          <p:nvSpPr>
            <p:cNvPr id="1188" name="Google Shape;1188;p87">
              <a:extLst>
                <a:ext uri="{FF2B5EF4-FFF2-40B4-BE49-F238E27FC236}">
                  <a16:creationId xmlns:a16="http://schemas.microsoft.com/office/drawing/2014/main" id="{B50E931B-540D-C8E2-2D04-2B4D4583C271}"/>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7">
              <a:extLst>
                <a:ext uri="{FF2B5EF4-FFF2-40B4-BE49-F238E27FC236}">
                  <a16:creationId xmlns:a16="http://schemas.microsoft.com/office/drawing/2014/main" id="{472D723E-5823-2293-1F4A-1E86240E0A8B}"/>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7">
              <a:extLst>
                <a:ext uri="{FF2B5EF4-FFF2-40B4-BE49-F238E27FC236}">
                  <a16:creationId xmlns:a16="http://schemas.microsoft.com/office/drawing/2014/main" id="{1BFB09CF-781D-F1FD-1D30-4FA50CD20A0D}"/>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7">
              <a:extLst>
                <a:ext uri="{FF2B5EF4-FFF2-40B4-BE49-F238E27FC236}">
                  <a16:creationId xmlns:a16="http://schemas.microsoft.com/office/drawing/2014/main" id="{C79C5640-DBEE-2B56-3706-FE88A347BECB}"/>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7">
              <a:extLst>
                <a:ext uri="{FF2B5EF4-FFF2-40B4-BE49-F238E27FC236}">
                  <a16:creationId xmlns:a16="http://schemas.microsoft.com/office/drawing/2014/main" id="{880AAEFA-2B81-77F2-2801-EF2C5C852D6D}"/>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7">
              <a:extLst>
                <a:ext uri="{FF2B5EF4-FFF2-40B4-BE49-F238E27FC236}">
                  <a16:creationId xmlns:a16="http://schemas.microsoft.com/office/drawing/2014/main" id="{A8322912-04D1-98F3-503D-11202A422B2D}"/>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87">
            <a:extLst>
              <a:ext uri="{FF2B5EF4-FFF2-40B4-BE49-F238E27FC236}">
                <a16:creationId xmlns:a16="http://schemas.microsoft.com/office/drawing/2014/main" id="{0C478B5D-84AF-0A06-8BAA-EC6A171CC578}"/>
              </a:ext>
            </a:extLst>
          </p:cNvPr>
          <p:cNvGrpSpPr/>
          <p:nvPr/>
        </p:nvGrpSpPr>
        <p:grpSpPr>
          <a:xfrm>
            <a:off x="6600345" y="2084635"/>
            <a:ext cx="1160092" cy="63948"/>
            <a:chOff x="3779200" y="1371600"/>
            <a:chExt cx="1992600" cy="109500"/>
          </a:xfrm>
        </p:grpSpPr>
        <p:sp>
          <p:nvSpPr>
            <p:cNvPr id="1195" name="Google Shape;1195;p87">
              <a:extLst>
                <a:ext uri="{FF2B5EF4-FFF2-40B4-BE49-F238E27FC236}">
                  <a16:creationId xmlns:a16="http://schemas.microsoft.com/office/drawing/2014/main" id="{7B1FAB78-5946-31E1-256F-8D8F3267386D}"/>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7">
              <a:extLst>
                <a:ext uri="{FF2B5EF4-FFF2-40B4-BE49-F238E27FC236}">
                  <a16:creationId xmlns:a16="http://schemas.microsoft.com/office/drawing/2014/main" id="{D0D175E5-5CB8-5C73-7738-C0AD7473789A}"/>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7">
              <a:extLst>
                <a:ext uri="{FF2B5EF4-FFF2-40B4-BE49-F238E27FC236}">
                  <a16:creationId xmlns:a16="http://schemas.microsoft.com/office/drawing/2014/main" id="{752C0FCB-8818-3AF0-AAC4-DD3AB79116C3}"/>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7">
              <a:extLst>
                <a:ext uri="{FF2B5EF4-FFF2-40B4-BE49-F238E27FC236}">
                  <a16:creationId xmlns:a16="http://schemas.microsoft.com/office/drawing/2014/main" id="{8C86DB19-38B0-94CB-3CFA-1AE0B527AEE8}"/>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7">
              <a:extLst>
                <a:ext uri="{FF2B5EF4-FFF2-40B4-BE49-F238E27FC236}">
                  <a16:creationId xmlns:a16="http://schemas.microsoft.com/office/drawing/2014/main" id="{6E5FBDF1-4423-9D3E-8941-423D78A85AF6}"/>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7">
              <a:extLst>
                <a:ext uri="{FF2B5EF4-FFF2-40B4-BE49-F238E27FC236}">
                  <a16:creationId xmlns:a16="http://schemas.microsoft.com/office/drawing/2014/main" id="{72F6283D-27FE-ACFD-9EBE-0F535379DEED}"/>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87">
            <a:extLst>
              <a:ext uri="{FF2B5EF4-FFF2-40B4-BE49-F238E27FC236}">
                <a16:creationId xmlns:a16="http://schemas.microsoft.com/office/drawing/2014/main" id="{FD05BD83-427C-2A6C-2ABC-065153CD1D79}"/>
              </a:ext>
            </a:extLst>
          </p:cNvPr>
          <p:cNvGrpSpPr/>
          <p:nvPr/>
        </p:nvGrpSpPr>
        <p:grpSpPr>
          <a:xfrm rot="10800000" flipH="1">
            <a:off x="6196320" y="539386"/>
            <a:ext cx="2947684" cy="527672"/>
            <a:chOff x="1358103" y="3291921"/>
            <a:chExt cx="3368397" cy="603054"/>
          </a:xfrm>
        </p:grpSpPr>
        <p:sp>
          <p:nvSpPr>
            <p:cNvPr id="1202" name="Google Shape;1202;p87">
              <a:extLst>
                <a:ext uri="{FF2B5EF4-FFF2-40B4-BE49-F238E27FC236}">
                  <a16:creationId xmlns:a16="http://schemas.microsoft.com/office/drawing/2014/main" id="{55A53918-5587-C282-348A-701724DA9FA4}"/>
                </a:ext>
              </a:extLst>
            </p:cNvPr>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7">
              <a:extLst>
                <a:ext uri="{FF2B5EF4-FFF2-40B4-BE49-F238E27FC236}">
                  <a16:creationId xmlns:a16="http://schemas.microsoft.com/office/drawing/2014/main" id="{844CDC2E-E775-F887-FFEB-CE96368F5B2C}"/>
                </a:ext>
              </a:extLst>
            </p:cNvPr>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87">
            <a:extLst>
              <a:ext uri="{FF2B5EF4-FFF2-40B4-BE49-F238E27FC236}">
                <a16:creationId xmlns:a16="http://schemas.microsoft.com/office/drawing/2014/main" id="{B55EEC58-0EB7-2902-4005-617BDD0CD5B1}"/>
              </a:ext>
            </a:extLst>
          </p:cNvPr>
          <p:cNvGrpSpPr/>
          <p:nvPr/>
        </p:nvGrpSpPr>
        <p:grpSpPr>
          <a:xfrm flipH="1">
            <a:off x="-5" y="539386"/>
            <a:ext cx="2947684" cy="527672"/>
            <a:chOff x="1358103" y="3291921"/>
            <a:chExt cx="3368397" cy="603054"/>
          </a:xfrm>
        </p:grpSpPr>
        <p:sp>
          <p:nvSpPr>
            <p:cNvPr id="1205" name="Google Shape;1205;p87">
              <a:extLst>
                <a:ext uri="{FF2B5EF4-FFF2-40B4-BE49-F238E27FC236}">
                  <a16:creationId xmlns:a16="http://schemas.microsoft.com/office/drawing/2014/main" id="{B8022867-F429-0521-9F96-21D59B9E4C1B}"/>
                </a:ext>
              </a:extLst>
            </p:cNvPr>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7">
              <a:extLst>
                <a:ext uri="{FF2B5EF4-FFF2-40B4-BE49-F238E27FC236}">
                  <a16:creationId xmlns:a16="http://schemas.microsoft.com/office/drawing/2014/main" id="{607580D6-CCB5-80D4-4957-455655911F33}"/>
                </a:ext>
              </a:extLst>
            </p:cNvPr>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099;p83">
            <a:extLst>
              <a:ext uri="{FF2B5EF4-FFF2-40B4-BE49-F238E27FC236}">
                <a16:creationId xmlns:a16="http://schemas.microsoft.com/office/drawing/2014/main" id="{298D45A4-01A8-A1B3-A8ED-DA880699B5D7}"/>
              </a:ext>
            </a:extLst>
          </p:cNvPr>
          <p:cNvSpPr txBox="1"/>
          <p:nvPr/>
        </p:nvSpPr>
        <p:spPr>
          <a:xfrm flipH="1">
            <a:off x="6883364" y="4460729"/>
            <a:ext cx="2019600" cy="831300"/>
          </a:xfrm>
          <a:prstGeom prst="rect">
            <a:avLst/>
          </a:prstGeom>
          <a:noFill/>
          <a:ln>
            <a:noFill/>
          </a:ln>
        </p:spPr>
        <p:txBody>
          <a:bodyPr spcFirstLastPara="1" wrap="square" lIns="91425" tIns="91425" rIns="91425" bIns="91425" anchor="t" anchorCtr="0">
            <a:noAutofit/>
          </a:bodyPr>
          <a:lstStyle/>
          <a:p>
            <a:pPr marL="342900" lvl="0" indent="-317500" algn="l" rtl="0">
              <a:spcBef>
                <a:spcPts val="0"/>
              </a:spcBef>
              <a:spcAft>
                <a:spcPts val="0"/>
              </a:spcAft>
              <a:buClr>
                <a:schemeClr val="lt1"/>
              </a:buClr>
              <a:buSzPts val="1400"/>
              <a:buFont typeface="IBM Plex Sans Medium"/>
              <a:buChar char="●"/>
            </a:pPr>
            <a:r>
              <a:rPr lang="en" sz="1600" dirty="0">
                <a:solidFill>
                  <a:schemeClr val="lt1"/>
                </a:solidFill>
                <a:latin typeface="IBM Plex Sans Medium"/>
                <a:ea typeface="IBM Plex Sans Medium"/>
                <a:cs typeface="IBM Plex Sans Medium"/>
                <a:sym typeface="IBM Plex Sans Medium"/>
              </a:rPr>
              <a:t>Source: Indeed</a:t>
            </a:r>
            <a:endParaRPr sz="1600" dirty="0">
              <a:solidFill>
                <a:schemeClr val="lt1"/>
              </a:solidFill>
              <a:latin typeface="IBM Plex Sans Medium"/>
              <a:ea typeface="IBM Plex Sans Medium"/>
              <a:cs typeface="IBM Plex Sans Medium"/>
              <a:sym typeface="IBM Plex Sans Medium"/>
            </a:endParaRPr>
          </a:p>
        </p:txBody>
      </p:sp>
    </p:spTree>
    <p:extLst>
      <p:ext uri="{BB962C8B-B14F-4D97-AF65-F5344CB8AC3E}">
        <p14:creationId xmlns:p14="http://schemas.microsoft.com/office/powerpoint/2010/main" val="3827514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1">
          <a:extLst>
            <a:ext uri="{FF2B5EF4-FFF2-40B4-BE49-F238E27FC236}">
              <a16:creationId xmlns:a16="http://schemas.microsoft.com/office/drawing/2014/main" id="{A3C58EBB-628A-DE0B-A70D-0C6D22EFF80E}"/>
            </a:ext>
          </a:extLst>
        </p:cNvPr>
        <p:cNvGrpSpPr/>
        <p:nvPr/>
      </p:nvGrpSpPr>
      <p:grpSpPr>
        <a:xfrm>
          <a:off x="0" y="0"/>
          <a:ext cx="0" cy="0"/>
          <a:chOff x="0" y="0"/>
          <a:chExt cx="0" cy="0"/>
        </a:xfrm>
      </p:grpSpPr>
      <p:sp>
        <p:nvSpPr>
          <p:cNvPr id="3742" name="Google Shape;3742;p116">
            <a:extLst>
              <a:ext uri="{FF2B5EF4-FFF2-40B4-BE49-F238E27FC236}">
                <a16:creationId xmlns:a16="http://schemas.microsoft.com/office/drawing/2014/main" id="{5EC4E237-4A83-0A15-81C6-240BC822B409}"/>
              </a:ext>
            </a:extLst>
          </p:cNvPr>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Ethics &amp; Society</a:t>
            </a:r>
            <a:endParaRPr dirty="0"/>
          </a:p>
        </p:txBody>
      </p:sp>
      <p:sp>
        <p:nvSpPr>
          <p:cNvPr id="3743" name="Google Shape;3743;p116">
            <a:extLst>
              <a:ext uri="{FF2B5EF4-FFF2-40B4-BE49-F238E27FC236}">
                <a16:creationId xmlns:a16="http://schemas.microsoft.com/office/drawing/2014/main" id="{FCAAB1E9-1873-6EB3-494F-646212ACBE0B}"/>
              </a:ext>
            </a:extLst>
          </p:cNvPr>
          <p:cNvSpPr txBox="1">
            <a:spLocks noGrp="1"/>
          </p:cNvSpPr>
          <p:nvPr>
            <p:ph type="title" idx="2"/>
          </p:nvPr>
        </p:nvSpPr>
        <p:spPr>
          <a:xfrm>
            <a:off x="2048770" y="1814125"/>
            <a:ext cx="242121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Job Displacement</a:t>
            </a:r>
            <a:endParaRPr sz="2000" dirty="0"/>
          </a:p>
        </p:txBody>
      </p:sp>
      <p:sp>
        <p:nvSpPr>
          <p:cNvPr id="3744" name="Google Shape;3744;p116">
            <a:extLst>
              <a:ext uri="{FF2B5EF4-FFF2-40B4-BE49-F238E27FC236}">
                <a16:creationId xmlns:a16="http://schemas.microsoft.com/office/drawing/2014/main" id="{D808577C-965B-85C8-BA3A-5A37D97D3423}"/>
              </a:ext>
            </a:extLst>
          </p:cNvPr>
          <p:cNvSpPr txBox="1">
            <a:spLocks noGrp="1"/>
          </p:cNvSpPr>
          <p:nvPr>
            <p:ph type="subTitle" idx="1"/>
          </p:nvPr>
        </p:nvSpPr>
        <p:spPr>
          <a:xfrm>
            <a:off x="2048821" y="2327038"/>
            <a:ext cx="2625198"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Widespread automation may replace millions of jobs—raising concerns about inequality and the future of work.</a:t>
            </a:r>
            <a:endParaRPr sz="1100" dirty="0"/>
          </a:p>
        </p:txBody>
      </p:sp>
      <p:sp>
        <p:nvSpPr>
          <p:cNvPr id="3745" name="Google Shape;3745;p116">
            <a:extLst>
              <a:ext uri="{FF2B5EF4-FFF2-40B4-BE49-F238E27FC236}">
                <a16:creationId xmlns:a16="http://schemas.microsoft.com/office/drawing/2014/main" id="{B84AA39C-B258-DE32-1690-AE6FA695E1A6}"/>
              </a:ext>
            </a:extLst>
          </p:cNvPr>
          <p:cNvSpPr txBox="1">
            <a:spLocks noGrp="1"/>
          </p:cNvSpPr>
          <p:nvPr>
            <p:ph type="title" idx="3"/>
          </p:nvPr>
        </p:nvSpPr>
        <p:spPr>
          <a:xfrm>
            <a:off x="5883200" y="1816713"/>
            <a:ext cx="262519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Bias &amp; Fairness</a:t>
            </a:r>
            <a:endParaRPr sz="2000" dirty="0"/>
          </a:p>
        </p:txBody>
      </p:sp>
      <p:sp>
        <p:nvSpPr>
          <p:cNvPr id="3746" name="Google Shape;3746;p116">
            <a:extLst>
              <a:ext uri="{FF2B5EF4-FFF2-40B4-BE49-F238E27FC236}">
                <a16:creationId xmlns:a16="http://schemas.microsoft.com/office/drawing/2014/main" id="{218959EE-73EB-7C14-86AF-D682553A6AA4}"/>
              </a:ext>
            </a:extLst>
          </p:cNvPr>
          <p:cNvSpPr txBox="1">
            <a:spLocks noGrp="1"/>
          </p:cNvSpPr>
          <p:nvPr>
            <p:ph type="subTitle" idx="4"/>
          </p:nvPr>
        </p:nvSpPr>
        <p:spPr>
          <a:xfrm>
            <a:off x="5883199" y="2327038"/>
            <a:ext cx="2308926"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AI systems can reflect and amplify human bias, especially in decision-making or surveillance.</a:t>
            </a:r>
            <a:endParaRPr sz="1100" dirty="0"/>
          </a:p>
        </p:txBody>
      </p:sp>
      <p:sp>
        <p:nvSpPr>
          <p:cNvPr id="3747" name="Google Shape;3747;p116">
            <a:extLst>
              <a:ext uri="{FF2B5EF4-FFF2-40B4-BE49-F238E27FC236}">
                <a16:creationId xmlns:a16="http://schemas.microsoft.com/office/drawing/2014/main" id="{3C2E7F51-EC18-591E-AF94-BF3D4FC9E449}"/>
              </a:ext>
            </a:extLst>
          </p:cNvPr>
          <p:cNvSpPr txBox="1">
            <a:spLocks noGrp="1"/>
          </p:cNvSpPr>
          <p:nvPr>
            <p:ph type="title" idx="5"/>
          </p:nvPr>
        </p:nvSpPr>
        <p:spPr>
          <a:xfrm>
            <a:off x="2048821" y="3618750"/>
            <a:ext cx="1986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Accountability</a:t>
            </a:r>
            <a:endParaRPr sz="2000" dirty="0"/>
          </a:p>
        </p:txBody>
      </p:sp>
      <p:sp>
        <p:nvSpPr>
          <p:cNvPr id="3748" name="Google Shape;3748;p116">
            <a:extLst>
              <a:ext uri="{FF2B5EF4-FFF2-40B4-BE49-F238E27FC236}">
                <a16:creationId xmlns:a16="http://schemas.microsoft.com/office/drawing/2014/main" id="{8E3FE656-0BDF-4351-ACA4-2A83E8DE6C70}"/>
              </a:ext>
            </a:extLst>
          </p:cNvPr>
          <p:cNvSpPr txBox="1">
            <a:spLocks noGrp="1"/>
          </p:cNvSpPr>
          <p:nvPr>
            <p:ph type="subTitle" idx="6"/>
          </p:nvPr>
        </p:nvSpPr>
        <p:spPr>
          <a:xfrm>
            <a:off x="2048820" y="4129075"/>
            <a:ext cx="2523179"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Who is responsible when a robot makes a mistake—its programmer, company, or the AI itself?</a:t>
            </a:r>
            <a:endParaRPr sz="1100" dirty="0"/>
          </a:p>
        </p:txBody>
      </p:sp>
      <p:sp>
        <p:nvSpPr>
          <p:cNvPr id="3749" name="Google Shape;3749;p116">
            <a:extLst>
              <a:ext uri="{FF2B5EF4-FFF2-40B4-BE49-F238E27FC236}">
                <a16:creationId xmlns:a16="http://schemas.microsoft.com/office/drawing/2014/main" id="{73ED9433-2775-6097-764C-94C082C5BB46}"/>
              </a:ext>
            </a:extLst>
          </p:cNvPr>
          <p:cNvSpPr txBox="1">
            <a:spLocks noGrp="1"/>
          </p:cNvSpPr>
          <p:nvPr>
            <p:ph type="title" idx="7"/>
          </p:nvPr>
        </p:nvSpPr>
        <p:spPr>
          <a:xfrm>
            <a:off x="5883200" y="3618750"/>
            <a:ext cx="262519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Human-Robot Trust</a:t>
            </a:r>
            <a:endParaRPr sz="2000" dirty="0"/>
          </a:p>
        </p:txBody>
      </p:sp>
      <p:sp>
        <p:nvSpPr>
          <p:cNvPr id="3750" name="Google Shape;3750;p116">
            <a:extLst>
              <a:ext uri="{FF2B5EF4-FFF2-40B4-BE49-F238E27FC236}">
                <a16:creationId xmlns:a16="http://schemas.microsoft.com/office/drawing/2014/main" id="{AC0DF9E9-B104-8125-9C7C-BA8477CACEEA}"/>
              </a:ext>
            </a:extLst>
          </p:cNvPr>
          <p:cNvSpPr txBox="1">
            <a:spLocks noGrp="1"/>
          </p:cNvSpPr>
          <p:nvPr>
            <p:ph type="subTitle" idx="8"/>
          </p:nvPr>
        </p:nvSpPr>
        <p:spPr>
          <a:xfrm>
            <a:off x="5883200" y="4129075"/>
            <a:ext cx="2625198"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Ensuring robots act transparently and safely is key to building trust in shared environments.</a:t>
            </a:r>
            <a:endParaRPr sz="1100" dirty="0"/>
          </a:p>
        </p:txBody>
      </p:sp>
      <p:grpSp>
        <p:nvGrpSpPr>
          <p:cNvPr id="3755" name="Google Shape;3755;p116">
            <a:extLst>
              <a:ext uri="{FF2B5EF4-FFF2-40B4-BE49-F238E27FC236}">
                <a16:creationId xmlns:a16="http://schemas.microsoft.com/office/drawing/2014/main" id="{E1AA50DB-ACE1-4ABD-757F-A7999AD2CD6E}"/>
              </a:ext>
            </a:extLst>
          </p:cNvPr>
          <p:cNvGrpSpPr/>
          <p:nvPr/>
        </p:nvGrpSpPr>
        <p:grpSpPr>
          <a:xfrm>
            <a:off x="1667639" y="3019779"/>
            <a:ext cx="601393" cy="603790"/>
            <a:chOff x="2601750" y="1612625"/>
            <a:chExt cx="1123050" cy="1127525"/>
          </a:xfrm>
        </p:grpSpPr>
        <p:sp>
          <p:nvSpPr>
            <p:cNvPr id="3756" name="Google Shape;3756;p116">
              <a:extLst>
                <a:ext uri="{FF2B5EF4-FFF2-40B4-BE49-F238E27FC236}">
                  <a16:creationId xmlns:a16="http://schemas.microsoft.com/office/drawing/2014/main" id="{3D8028CA-3B36-4E91-AA3B-01E73430119C}"/>
                </a:ext>
              </a:extLst>
            </p:cNvPr>
            <p:cNvSpPr/>
            <p:nvPr/>
          </p:nvSpPr>
          <p:spPr>
            <a:xfrm>
              <a:off x="2601750" y="161262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6">
              <a:extLst>
                <a:ext uri="{FF2B5EF4-FFF2-40B4-BE49-F238E27FC236}">
                  <a16:creationId xmlns:a16="http://schemas.microsoft.com/office/drawing/2014/main" id="{ED22CB30-11DE-E102-2525-7CD423CCDB07}"/>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116">
            <a:extLst>
              <a:ext uri="{FF2B5EF4-FFF2-40B4-BE49-F238E27FC236}">
                <a16:creationId xmlns:a16="http://schemas.microsoft.com/office/drawing/2014/main" id="{108AFF3E-6E9E-A6EB-67DC-8A5AADDEB3FC}"/>
              </a:ext>
            </a:extLst>
          </p:cNvPr>
          <p:cNvGrpSpPr/>
          <p:nvPr/>
        </p:nvGrpSpPr>
        <p:grpSpPr>
          <a:xfrm>
            <a:off x="5547346" y="3019779"/>
            <a:ext cx="601393" cy="603790"/>
            <a:chOff x="2601750" y="1612625"/>
            <a:chExt cx="1123050" cy="1127525"/>
          </a:xfrm>
        </p:grpSpPr>
        <p:sp>
          <p:nvSpPr>
            <p:cNvPr id="3759" name="Google Shape;3759;p116">
              <a:extLst>
                <a:ext uri="{FF2B5EF4-FFF2-40B4-BE49-F238E27FC236}">
                  <a16:creationId xmlns:a16="http://schemas.microsoft.com/office/drawing/2014/main" id="{4ABA73C9-A985-E372-AA2A-F8718295E83D}"/>
                </a:ext>
              </a:extLst>
            </p:cNvPr>
            <p:cNvSpPr/>
            <p:nvPr/>
          </p:nvSpPr>
          <p:spPr>
            <a:xfrm>
              <a:off x="2601750" y="161262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6">
              <a:extLst>
                <a:ext uri="{FF2B5EF4-FFF2-40B4-BE49-F238E27FC236}">
                  <a16:creationId xmlns:a16="http://schemas.microsoft.com/office/drawing/2014/main" id="{4CA04EA2-A603-F1FD-63D1-58F88CFBCA99}"/>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116">
            <a:extLst>
              <a:ext uri="{FF2B5EF4-FFF2-40B4-BE49-F238E27FC236}">
                <a16:creationId xmlns:a16="http://schemas.microsoft.com/office/drawing/2014/main" id="{7401468D-0196-B6B4-0F41-093A9E37AC5B}"/>
              </a:ext>
            </a:extLst>
          </p:cNvPr>
          <p:cNvGrpSpPr/>
          <p:nvPr/>
        </p:nvGrpSpPr>
        <p:grpSpPr>
          <a:xfrm>
            <a:off x="1667639" y="1217741"/>
            <a:ext cx="601393" cy="603790"/>
            <a:chOff x="2601750" y="1612625"/>
            <a:chExt cx="1123050" cy="1127525"/>
          </a:xfrm>
        </p:grpSpPr>
        <p:sp>
          <p:nvSpPr>
            <p:cNvPr id="3765" name="Google Shape;3765;p116">
              <a:extLst>
                <a:ext uri="{FF2B5EF4-FFF2-40B4-BE49-F238E27FC236}">
                  <a16:creationId xmlns:a16="http://schemas.microsoft.com/office/drawing/2014/main" id="{43473B81-5DD2-94EF-626C-D1A4F2B14C59}"/>
                </a:ext>
              </a:extLst>
            </p:cNvPr>
            <p:cNvSpPr/>
            <p:nvPr/>
          </p:nvSpPr>
          <p:spPr>
            <a:xfrm>
              <a:off x="2601750" y="161262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6">
              <a:extLst>
                <a:ext uri="{FF2B5EF4-FFF2-40B4-BE49-F238E27FC236}">
                  <a16:creationId xmlns:a16="http://schemas.microsoft.com/office/drawing/2014/main" id="{FD56630A-BBA1-0306-2ED5-4342D40BC4EF}"/>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116">
            <a:extLst>
              <a:ext uri="{FF2B5EF4-FFF2-40B4-BE49-F238E27FC236}">
                <a16:creationId xmlns:a16="http://schemas.microsoft.com/office/drawing/2014/main" id="{5D30CA58-9B3E-9F7D-61BD-1A090C81423F}"/>
              </a:ext>
            </a:extLst>
          </p:cNvPr>
          <p:cNvGrpSpPr/>
          <p:nvPr/>
        </p:nvGrpSpPr>
        <p:grpSpPr>
          <a:xfrm>
            <a:off x="5547346" y="1217741"/>
            <a:ext cx="601393" cy="603790"/>
            <a:chOff x="2601750" y="1612625"/>
            <a:chExt cx="1123050" cy="1127525"/>
          </a:xfrm>
        </p:grpSpPr>
        <p:sp>
          <p:nvSpPr>
            <p:cNvPr id="3768" name="Google Shape;3768;p116">
              <a:extLst>
                <a:ext uri="{FF2B5EF4-FFF2-40B4-BE49-F238E27FC236}">
                  <a16:creationId xmlns:a16="http://schemas.microsoft.com/office/drawing/2014/main" id="{F464E5BB-AD02-8389-88A6-C0FEBF336DE7}"/>
                </a:ext>
              </a:extLst>
            </p:cNvPr>
            <p:cNvSpPr/>
            <p:nvPr/>
          </p:nvSpPr>
          <p:spPr>
            <a:xfrm>
              <a:off x="2601750" y="1612625"/>
              <a:ext cx="10332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6">
              <a:extLst>
                <a:ext uri="{FF2B5EF4-FFF2-40B4-BE49-F238E27FC236}">
                  <a16:creationId xmlns:a16="http://schemas.microsoft.com/office/drawing/2014/main" id="{D244FF14-2A64-631E-DC07-7FCF8B1CF17C}"/>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116">
            <a:extLst>
              <a:ext uri="{FF2B5EF4-FFF2-40B4-BE49-F238E27FC236}">
                <a16:creationId xmlns:a16="http://schemas.microsoft.com/office/drawing/2014/main" id="{2DC49683-5578-3F06-DA19-0EEC2FA5E0D9}"/>
              </a:ext>
            </a:extLst>
          </p:cNvPr>
          <p:cNvGrpSpPr/>
          <p:nvPr/>
        </p:nvGrpSpPr>
        <p:grpSpPr>
          <a:xfrm>
            <a:off x="2269026" y="3082262"/>
            <a:ext cx="1340367" cy="325670"/>
            <a:chOff x="1512018" y="3082262"/>
            <a:chExt cx="1340367" cy="325670"/>
          </a:xfrm>
        </p:grpSpPr>
        <p:grpSp>
          <p:nvGrpSpPr>
            <p:cNvPr id="3774" name="Google Shape;3774;p116">
              <a:extLst>
                <a:ext uri="{FF2B5EF4-FFF2-40B4-BE49-F238E27FC236}">
                  <a16:creationId xmlns:a16="http://schemas.microsoft.com/office/drawing/2014/main" id="{1AF1E5B4-93D9-69AF-30C0-34D13CEE09BE}"/>
                </a:ext>
              </a:extLst>
            </p:cNvPr>
            <p:cNvGrpSpPr/>
            <p:nvPr/>
          </p:nvGrpSpPr>
          <p:grpSpPr>
            <a:xfrm rot="10800000" flipH="1">
              <a:off x="1512018" y="3235415"/>
              <a:ext cx="1340367" cy="172518"/>
              <a:chOff x="198225" y="4390550"/>
              <a:chExt cx="3765075" cy="484600"/>
            </a:xfrm>
          </p:grpSpPr>
          <p:sp>
            <p:nvSpPr>
              <p:cNvPr id="3775" name="Google Shape;3775;p116">
                <a:extLst>
                  <a:ext uri="{FF2B5EF4-FFF2-40B4-BE49-F238E27FC236}">
                    <a16:creationId xmlns:a16="http://schemas.microsoft.com/office/drawing/2014/main" id="{ACDA8FAE-99AE-1894-528E-6E23EE9D8BB5}"/>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6">
                <a:extLst>
                  <a:ext uri="{FF2B5EF4-FFF2-40B4-BE49-F238E27FC236}">
                    <a16:creationId xmlns:a16="http://schemas.microsoft.com/office/drawing/2014/main" id="{C0920803-D46F-8EFB-DC11-BB8717DC520D}"/>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7" name="Google Shape;3777;p116">
              <a:extLst>
                <a:ext uri="{FF2B5EF4-FFF2-40B4-BE49-F238E27FC236}">
                  <a16:creationId xmlns:a16="http://schemas.microsoft.com/office/drawing/2014/main" id="{21A44435-537B-F560-1782-3507C6D211A7}"/>
                </a:ext>
              </a:extLst>
            </p:cNvPr>
            <p:cNvSpPr/>
            <p:nvPr/>
          </p:nvSpPr>
          <p:spPr>
            <a:xfrm rot="5400000">
              <a:off x="2339826" y="3082712"/>
              <a:ext cx="266100" cy="265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116">
            <a:extLst>
              <a:ext uri="{FF2B5EF4-FFF2-40B4-BE49-F238E27FC236}">
                <a16:creationId xmlns:a16="http://schemas.microsoft.com/office/drawing/2014/main" id="{04A9EA80-8A81-15CF-A252-608000372FC6}"/>
              </a:ext>
            </a:extLst>
          </p:cNvPr>
          <p:cNvGrpSpPr/>
          <p:nvPr/>
        </p:nvGrpSpPr>
        <p:grpSpPr>
          <a:xfrm>
            <a:off x="2269026" y="1433377"/>
            <a:ext cx="1340367" cy="335260"/>
            <a:chOff x="1512018" y="1433377"/>
            <a:chExt cx="1340367" cy="335260"/>
          </a:xfrm>
        </p:grpSpPr>
        <p:grpSp>
          <p:nvGrpSpPr>
            <p:cNvPr id="3779" name="Google Shape;3779;p116">
              <a:extLst>
                <a:ext uri="{FF2B5EF4-FFF2-40B4-BE49-F238E27FC236}">
                  <a16:creationId xmlns:a16="http://schemas.microsoft.com/office/drawing/2014/main" id="{B6DA2DCC-C691-3D0C-4D3B-695B5D1BC3A2}"/>
                </a:ext>
              </a:extLst>
            </p:cNvPr>
            <p:cNvGrpSpPr/>
            <p:nvPr/>
          </p:nvGrpSpPr>
          <p:grpSpPr>
            <a:xfrm>
              <a:off x="1512018" y="1433377"/>
              <a:ext cx="1340367" cy="172518"/>
              <a:chOff x="198225" y="4390550"/>
              <a:chExt cx="3765075" cy="484600"/>
            </a:xfrm>
          </p:grpSpPr>
          <p:sp>
            <p:nvSpPr>
              <p:cNvPr id="3780" name="Google Shape;3780;p116">
                <a:extLst>
                  <a:ext uri="{FF2B5EF4-FFF2-40B4-BE49-F238E27FC236}">
                    <a16:creationId xmlns:a16="http://schemas.microsoft.com/office/drawing/2014/main" id="{ABE74318-545E-F993-1DA8-1EB791B3D2B3}"/>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6">
                <a:extLst>
                  <a:ext uri="{FF2B5EF4-FFF2-40B4-BE49-F238E27FC236}">
                    <a16:creationId xmlns:a16="http://schemas.microsoft.com/office/drawing/2014/main" id="{168BC2FC-2E20-62DF-D8A3-5D8C7EC1DCE7}"/>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2" name="Google Shape;3782;p116">
              <a:extLst>
                <a:ext uri="{FF2B5EF4-FFF2-40B4-BE49-F238E27FC236}">
                  <a16:creationId xmlns:a16="http://schemas.microsoft.com/office/drawing/2014/main" id="{141E960D-1321-C7F5-CF82-A332751E847D}"/>
                </a:ext>
              </a:extLst>
            </p:cNvPr>
            <p:cNvSpPr/>
            <p:nvPr/>
          </p:nvSpPr>
          <p:spPr>
            <a:xfrm rot="5400000">
              <a:off x="1733376" y="1502987"/>
              <a:ext cx="266100" cy="265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116">
            <a:extLst>
              <a:ext uri="{FF2B5EF4-FFF2-40B4-BE49-F238E27FC236}">
                <a16:creationId xmlns:a16="http://schemas.microsoft.com/office/drawing/2014/main" id="{2CB50F16-94FC-6C7D-9271-EA901B056FE4}"/>
              </a:ext>
            </a:extLst>
          </p:cNvPr>
          <p:cNvGrpSpPr/>
          <p:nvPr/>
        </p:nvGrpSpPr>
        <p:grpSpPr>
          <a:xfrm>
            <a:off x="6148733" y="1433377"/>
            <a:ext cx="1377933" cy="438635"/>
            <a:chOff x="4035118" y="1433377"/>
            <a:chExt cx="1377933" cy="438635"/>
          </a:xfrm>
        </p:grpSpPr>
        <p:grpSp>
          <p:nvGrpSpPr>
            <p:cNvPr id="3784" name="Google Shape;3784;p116">
              <a:extLst>
                <a:ext uri="{FF2B5EF4-FFF2-40B4-BE49-F238E27FC236}">
                  <a16:creationId xmlns:a16="http://schemas.microsoft.com/office/drawing/2014/main" id="{AE29379C-3C7D-5425-9C2C-2EF2E3D53DF9}"/>
                </a:ext>
              </a:extLst>
            </p:cNvPr>
            <p:cNvGrpSpPr/>
            <p:nvPr/>
          </p:nvGrpSpPr>
          <p:grpSpPr>
            <a:xfrm rot="10800000" flipH="1">
              <a:off x="4035118" y="1433377"/>
              <a:ext cx="1340367" cy="172518"/>
              <a:chOff x="198225" y="4390550"/>
              <a:chExt cx="3765075" cy="484600"/>
            </a:xfrm>
          </p:grpSpPr>
          <p:sp>
            <p:nvSpPr>
              <p:cNvPr id="3785" name="Google Shape;3785;p116">
                <a:extLst>
                  <a:ext uri="{FF2B5EF4-FFF2-40B4-BE49-F238E27FC236}">
                    <a16:creationId xmlns:a16="http://schemas.microsoft.com/office/drawing/2014/main" id="{F07F0193-E945-7BA1-6ED2-4644C65B8BA9}"/>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6">
                <a:extLst>
                  <a:ext uri="{FF2B5EF4-FFF2-40B4-BE49-F238E27FC236}">
                    <a16:creationId xmlns:a16="http://schemas.microsoft.com/office/drawing/2014/main" id="{D16721B8-885E-CC12-B860-98337BB05B6C}"/>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116">
              <a:extLst>
                <a:ext uri="{FF2B5EF4-FFF2-40B4-BE49-F238E27FC236}">
                  <a16:creationId xmlns:a16="http://schemas.microsoft.com/office/drawing/2014/main" id="{8BAE3B8E-4649-AE00-7E88-F4D25BB2C34E}"/>
                </a:ext>
              </a:extLst>
            </p:cNvPr>
            <p:cNvSpPr/>
            <p:nvPr/>
          </p:nvSpPr>
          <p:spPr>
            <a:xfrm rot="5400000">
              <a:off x="5147401" y="1606362"/>
              <a:ext cx="266100" cy="265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116">
            <a:extLst>
              <a:ext uri="{FF2B5EF4-FFF2-40B4-BE49-F238E27FC236}">
                <a16:creationId xmlns:a16="http://schemas.microsoft.com/office/drawing/2014/main" id="{A0836D11-6139-2E36-4417-041F8AF5B7C4}"/>
              </a:ext>
            </a:extLst>
          </p:cNvPr>
          <p:cNvGrpSpPr/>
          <p:nvPr/>
        </p:nvGrpSpPr>
        <p:grpSpPr>
          <a:xfrm>
            <a:off x="6148733" y="3235415"/>
            <a:ext cx="1340367" cy="322573"/>
            <a:chOff x="4035118" y="3235415"/>
            <a:chExt cx="1340367" cy="322573"/>
          </a:xfrm>
        </p:grpSpPr>
        <p:grpSp>
          <p:nvGrpSpPr>
            <p:cNvPr id="3789" name="Google Shape;3789;p116">
              <a:extLst>
                <a:ext uri="{FF2B5EF4-FFF2-40B4-BE49-F238E27FC236}">
                  <a16:creationId xmlns:a16="http://schemas.microsoft.com/office/drawing/2014/main" id="{90AEDC62-5313-942F-941E-2D7A99A3AAFD}"/>
                </a:ext>
              </a:extLst>
            </p:cNvPr>
            <p:cNvGrpSpPr/>
            <p:nvPr/>
          </p:nvGrpSpPr>
          <p:grpSpPr>
            <a:xfrm>
              <a:off x="4035118" y="3235415"/>
              <a:ext cx="1340367" cy="172518"/>
              <a:chOff x="198225" y="4390550"/>
              <a:chExt cx="3765075" cy="484600"/>
            </a:xfrm>
          </p:grpSpPr>
          <p:sp>
            <p:nvSpPr>
              <p:cNvPr id="3790" name="Google Shape;3790;p116">
                <a:extLst>
                  <a:ext uri="{FF2B5EF4-FFF2-40B4-BE49-F238E27FC236}">
                    <a16:creationId xmlns:a16="http://schemas.microsoft.com/office/drawing/2014/main" id="{F5B05707-64C5-6A0E-C15C-5153740A810F}"/>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6">
                <a:extLst>
                  <a:ext uri="{FF2B5EF4-FFF2-40B4-BE49-F238E27FC236}">
                    <a16:creationId xmlns:a16="http://schemas.microsoft.com/office/drawing/2014/main" id="{346CF930-BD3E-E68D-F3D8-96AEA59AA18F}"/>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2" name="Google Shape;3792;p116">
              <a:extLst>
                <a:ext uri="{FF2B5EF4-FFF2-40B4-BE49-F238E27FC236}">
                  <a16:creationId xmlns:a16="http://schemas.microsoft.com/office/drawing/2014/main" id="{78D0104D-3A48-D3CC-E8E3-582EF17AB974}"/>
                </a:ext>
              </a:extLst>
            </p:cNvPr>
            <p:cNvSpPr/>
            <p:nvPr/>
          </p:nvSpPr>
          <p:spPr>
            <a:xfrm rot="5400000">
              <a:off x="4249089" y="3292337"/>
              <a:ext cx="266100" cy="265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116">
            <a:extLst>
              <a:ext uri="{FF2B5EF4-FFF2-40B4-BE49-F238E27FC236}">
                <a16:creationId xmlns:a16="http://schemas.microsoft.com/office/drawing/2014/main" id="{E17643DA-8F33-6F02-E51C-BBB6B051D483}"/>
              </a:ext>
            </a:extLst>
          </p:cNvPr>
          <p:cNvGrpSpPr/>
          <p:nvPr/>
        </p:nvGrpSpPr>
        <p:grpSpPr>
          <a:xfrm>
            <a:off x="1805803" y="3172058"/>
            <a:ext cx="319339" cy="325805"/>
            <a:chOff x="-65129950" y="2646800"/>
            <a:chExt cx="311125" cy="317425"/>
          </a:xfrm>
        </p:grpSpPr>
        <p:sp>
          <p:nvSpPr>
            <p:cNvPr id="3804" name="Google Shape;3804;p116">
              <a:extLst>
                <a:ext uri="{FF2B5EF4-FFF2-40B4-BE49-F238E27FC236}">
                  <a16:creationId xmlns:a16="http://schemas.microsoft.com/office/drawing/2014/main" id="{9F80645C-B418-FD2E-603D-23206F50ED0C}"/>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6">
              <a:extLst>
                <a:ext uri="{FF2B5EF4-FFF2-40B4-BE49-F238E27FC236}">
                  <a16:creationId xmlns:a16="http://schemas.microsoft.com/office/drawing/2014/main" id="{8DC7690D-094C-39D4-2209-6DC087C2C6AF}"/>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116">
            <a:extLst>
              <a:ext uri="{FF2B5EF4-FFF2-40B4-BE49-F238E27FC236}">
                <a16:creationId xmlns:a16="http://schemas.microsoft.com/office/drawing/2014/main" id="{3E244D07-D678-87A0-4445-E8222E2B7847}"/>
              </a:ext>
            </a:extLst>
          </p:cNvPr>
          <p:cNvGrpSpPr/>
          <p:nvPr/>
        </p:nvGrpSpPr>
        <p:grpSpPr>
          <a:xfrm>
            <a:off x="1809503" y="1358365"/>
            <a:ext cx="319342" cy="322550"/>
            <a:chOff x="-64764500" y="2280550"/>
            <a:chExt cx="316650" cy="319800"/>
          </a:xfrm>
        </p:grpSpPr>
        <p:sp>
          <p:nvSpPr>
            <p:cNvPr id="3807" name="Google Shape;3807;p116">
              <a:extLst>
                <a:ext uri="{FF2B5EF4-FFF2-40B4-BE49-F238E27FC236}">
                  <a16:creationId xmlns:a16="http://schemas.microsoft.com/office/drawing/2014/main" id="{04FC9A65-2223-E473-6523-A2679DCEBF67}"/>
                </a:ext>
              </a:extLst>
            </p:cNvPr>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6">
              <a:extLst>
                <a:ext uri="{FF2B5EF4-FFF2-40B4-BE49-F238E27FC236}">
                  <a16:creationId xmlns:a16="http://schemas.microsoft.com/office/drawing/2014/main" id="{6E797CC1-D5D7-9518-82D2-F6162F273017}"/>
                </a:ext>
              </a:extLst>
            </p:cNvPr>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116">
            <a:extLst>
              <a:ext uri="{FF2B5EF4-FFF2-40B4-BE49-F238E27FC236}">
                <a16:creationId xmlns:a16="http://schemas.microsoft.com/office/drawing/2014/main" id="{21EE9E83-241B-7D44-CBD0-7483B68C5C57}"/>
              </a:ext>
            </a:extLst>
          </p:cNvPr>
          <p:cNvGrpSpPr/>
          <p:nvPr/>
        </p:nvGrpSpPr>
        <p:grpSpPr>
          <a:xfrm>
            <a:off x="5689535" y="1365881"/>
            <a:ext cx="319319" cy="307653"/>
            <a:chOff x="-63665750" y="1914325"/>
            <a:chExt cx="328450" cy="316450"/>
          </a:xfrm>
        </p:grpSpPr>
        <p:sp>
          <p:nvSpPr>
            <p:cNvPr id="3810" name="Google Shape;3810;p116">
              <a:extLst>
                <a:ext uri="{FF2B5EF4-FFF2-40B4-BE49-F238E27FC236}">
                  <a16:creationId xmlns:a16="http://schemas.microsoft.com/office/drawing/2014/main" id="{1E89D010-21A2-7674-26AC-F0FF03F87C18}"/>
                </a:ext>
              </a:extLst>
            </p:cNvPr>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6">
              <a:extLst>
                <a:ext uri="{FF2B5EF4-FFF2-40B4-BE49-F238E27FC236}">
                  <a16:creationId xmlns:a16="http://schemas.microsoft.com/office/drawing/2014/main" id="{F2593737-81CC-30D9-22EE-9E11A097BBF4}"/>
                </a:ext>
              </a:extLst>
            </p:cNvPr>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116">
            <a:extLst>
              <a:ext uri="{FF2B5EF4-FFF2-40B4-BE49-F238E27FC236}">
                <a16:creationId xmlns:a16="http://schemas.microsoft.com/office/drawing/2014/main" id="{19528D1F-0F84-701D-A4C8-90734E0EE9BA}"/>
              </a:ext>
            </a:extLst>
          </p:cNvPr>
          <p:cNvGrpSpPr/>
          <p:nvPr/>
        </p:nvGrpSpPr>
        <p:grpSpPr>
          <a:xfrm>
            <a:off x="5688541" y="3200947"/>
            <a:ext cx="319337" cy="241405"/>
            <a:chOff x="3962775" y="1990700"/>
            <a:chExt cx="296975" cy="224500"/>
          </a:xfrm>
        </p:grpSpPr>
        <p:sp>
          <p:nvSpPr>
            <p:cNvPr id="3817" name="Google Shape;3817;p116">
              <a:extLst>
                <a:ext uri="{FF2B5EF4-FFF2-40B4-BE49-F238E27FC236}">
                  <a16:creationId xmlns:a16="http://schemas.microsoft.com/office/drawing/2014/main" id="{6EED1D0F-2195-CC80-C6D4-F4B3597D63BC}"/>
                </a:ext>
              </a:extLst>
            </p:cNvPr>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6">
              <a:extLst>
                <a:ext uri="{FF2B5EF4-FFF2-40B4-BE49-F238E27FC236}">
                  <a16:creationId xmlns:a16="http://schemas.microsoft.com/office/drawing/2014/main" id="{92FCCDA9-44BB-19DF-2D31-DE3395B7B4B8}"/>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6">
              <a:extLst>
                <a:ext uri="{FF2B5EF4-FFF2-40B4-BE49-F238E27FC236}">
                  <a16:creationId xmlns:a16="http://schemas.microsoft.com/office/drawing/2014/main" id="{A19883DD-1791-AB07-55FC-538027950216}"/>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6">
              <a:extLst>
                <a:ext uri="{FF2B5EF4-FFF2-40B4-BE49-F238E27FC236}">
                  <a16:creationId xmlns:a16="http://schemas.microsoft.com/office/drawing/2014/main" id="{579FB522-C4C0-C952-CC88-C8DA651E6B63}"/>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692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9">
          <a:extLst>
            <a:ext uri="{FF2B5EF4-FFF2-40B4-BE49-F238E27FC236}">
              <a16:creationId xmlns:a16="http://schemas.microsoft.com/office/drawing/2014/main" id="{310A0F8C-36A7-14A7-2784-E4C020602087}"/>
            </a:ext>
          </a:extLst>
        </p:cNvPr>
        <p:cNvGrpSpPr/>
        <p:nvPr/>
      </p:nvGrpSpPr>
      <p:grpSpPr>
        <a:xfrm>
          <a:off x="0" y="0"/>
          <a:ext cx="0" cy="0"/>
          <a:chOff x="0" y="0"/>
          <a:chExt cx="0" cy="0"/>
        </a:xfrm>
      </p:grpSpPr>
      <p:sp>
        <p:nvSpPr>
          <p:cNvPr id="700" name="Google Shape;700;p66">
            <a:extLst>
              <a:ext uri="{FF2B5EF4-FFF2-40B4-BE49-F238E27FC236}">
                <a16:creationId xmlns:a16="http://schemas.microsoft.com/office/drawing/2014/main" id="{D3FF68EC-2643-C498-854E-4483C6020677}"/>
              </a:ext>
            </a:extLst>
          </p:cNvPr>
          <p:cNvSpPr/>
          <p:nvPr/>
        </p:nvSpPr>
        <p:spPr>
          <a:xfrm>
            <a:off x="1426038" y="784050"/>
            <a:ext cx="6291900" cy="3575400"/>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66">
            <a:extLst>
              <a:ext uri="{FF2B5EF4-FFF2-40B4-BE49-F238E27FC236}">
                <a16:creationId xmlns:a16="http://schemas.microsoft.com/office/drawing/2014/main" id="{AE1D6E3E-B1EC-9E4A-295E-CD80EE208786}"/>
              </a:ext>
            </a:extLst>
          </p:cNvPr>
          <p:cNvGrpSpPr/>
          <p:nvPr/>
        </p:nvGrpSpPr>
        <p:grpSpPr>
          <a:xfrm>
            <a:off x="7086635" y="919407"/>
            <a:ext cx="943732" cy="306757"/>
            <a:chOff x="7827710" y="4530982"/>
            <a:chExt cx="943732" cy="306757"/>
          </a:xfrm>
        </p:grpSpPr>
        <p:grpSp>
          <p:nvGrpSpPr>
            <p:cNvPr id="702" name="Google Shape;702;p66">
              <a:extLst>
                <a:ext uri="{FF2B5EF4-FFF2-40B4-BE49-F238E27FC236}">
                  <a16:creationId xmlns:a16="http://schemas.microsoft.com/office/drawing/2014/main" id="{6D7C2D4B-2CB0-36AA-92C3-8EBC364D2153}"/>
                </a:ext>
              </a:extLst>
            </p:cNvPr>
            <p:cNvGrpSpPr/>
            <p:nvPr/>
          </p:nvGrpSpPr>
          <p:grpSpPr>
            <a:xfrm>
              <a:off x="7827710" y="4530982"/>
              <a:ext cx="943732" cy="63948"/>
              <a:chOff x="3779200" y="1371600"/>
              <a:chExt cx="1615980" cy="109500"/>
            </a:xfrm>
          </p:grpSpPr>
          <p:sp>
            <p:nvSpPr>
              <p:cNvPr id="703" name="Google Shape;703;p66">
                <a:extLst>
                  <a:ext uri="{FF2B5EF4-FFF2-40B4-BE49-F238E27FC236}">
                    <a16:creationId xmlns:a16="http://schemas.microsoft.com/office/drawing/2014/main" id="{EB59FE25-7169-B743-8088-63418AB6A7B2}"/>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6">
                <a:extLst>
                  <a:ext uri="{FF2B5EF4-FFF2-40B4-BE49-F238E27FC236}">
                    <a16:creationId xmlns:a16="http://schemas.microsoft.com/office/drawing/2014/main" id="{9AC87770-A5AF-EC8B-260C-8C3D11F689EE}"/>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6">
                <a:extLst>
                  <a:ext uri="{FF2B5EF4-FFF2-40B4-BE49-F238E27FC236}">
                    <a16:creationId xmlns:a16="http://schemas.microsoft.com/office/drawing/2014/main" id="{8396CAF7-8B80-2149-1969-B81904EA0A3B}"/>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6">
                <a:extLst>
                  <a:ext uri="{FF2B5EF4-FFF2-40B4-BE49-F238E27FC236}">
                    <a16:creationId xmlns:a16="http://schemas.microsoft.com/office/drawing/2014/main" id="{41C3D2BF-11BC-950A-4442-435F35E8905B}"/>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6">
                <a:extLst>
                  <a:ext uri="{FF2B5EF4-FFF2-40B4-BE49-F238E27FC236}">
                    <a16:creationId xmlns:a16="http://schemas.microsoft.com/office/drawing/2014/main" id="{065EEE28-1F7D-6281-23A9-EF12E4FA26C9}"/>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66">
              <a:extLst>
                <a:ext uri="{FF2B5EF4-FFF2-40B4-BE49-F238E27FC236}">
                  <a16:creationId xmlns:a16="http://schemas.microsoft.com/office/drawing/2014/main" id="{C302C80E-A9D6-EAA7-D34D-0DDEBE939635}"/>
                </a:ext>
              </a:extLst>
            </p:cNvPr>
            <p:cNvGrpSpPr/>
            <p:nvPr/>
          </p:nvGrpSpPr>
          <p:grpSpPr>
            <a:xfrm>
              <a:off x="7827710" y="4773790"/>
              <a:ext cx="943732" cy="63948"/>
              <a:chOff x="3779200" y="1371600"/>
              <a:chExt cx="1615980" cy="109500"/>
            </a:xfrm>
          </p:grpSpPr>
          <p:sp>
            <p:nvSpPr>
              <p:cNvPr id="709" name="Google Shape;709;p66">
                <a:extLst>
                  <a:ext uri="{FF2B5EF4-FFF2-40B4-BE49-F238E27FC236}">
                    <a16:creationId xmlns:a16="http://schemas.microsoft.com/office/drawing/2014/main" id="{D1BFFC7B-DBD2-226D-F05E-E90B0DC197FF}"/>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6">
                <a:extLst>
                  <a:ext uri="{FF2B5EF4-FFF2-40B4-BE49-F238E27FC236}">
                    <a16:creationId xmlns:a16="http://schemas.microsoft.com/office/drawing/2014/main" id="{9AB54929-5CE3-867B-DBB6-C1C182D7682A}"/>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6">
                <a:extLst>
                  <a:ext uri="{FF2B5EF4-FFF2-40B4-BE49-F238E27FC236}">
                    <a16:creationId xmlns:a16="http://schemas.microsoft.com/office/drawing/2014/main" id="{543BD050-EE33-9253-FEBF-8033499AD996}"/>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6">
                <a:extLst>
                  <a:ext uri="{FF2B5EF4-FFF2-40B4-BE49-F238E27FC236}">
                    <a16:creationId xmlns:a16="http://schemas.microsoft.com/office/drawing/2014/main" id="{A0FF9973-6036-46D5-03A1-92A6E7F358CE}"/>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6">
                <a:extLst>
                  <a:ext uri="{FF2B5EF4-FFF2-40B4-BE49-F238E27FC236}">
                    <a16:creationId xmlns:a16="http://schemas.microsoft.com/office/drawing/2014/main" id="{6DAF1D7F-C20A-69F9-7DBE-46A8BC4F31E3}"/>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 name="Google Shape;714;p66">
            <a:extLst>
              <a:ext uri="{FF2B5EF4-FFF2-40B4-BE49-F238E27FC236}">
                <a16:creationId xmlns:a16="http://schemas.microsoft.com/office/drawing/2014/main" id="{708DB259-39F6-B167-DAE0-9152A4DBD7B7}"/>
              </a:ext>
            </a:extLst>
          </p:cNvPr>
          <p:cNvGrpSpPr/>
          <p:nvPr/>
        </p:nvGrpSpPr>
        <p:grpSpPr>
          <a:xfrm rot="10800000" flipH="1">
            <a:off x="1426041" y="994595"/>
            <a:ext cx="2125761" cy="273605"/>
            <a:chOff x="198225" y="4390550"/>
            <a:chExt cx="3765075" cy="484600"/>
          </a:xfrm>
        </p:grpSpPr>
        <p:sp>
          <p:nvSpPr>
            <p:cNvPr id="715" name="Google Shape;715;p66">
              <a:extLst>
                <a:ext uri="{FF2B5EF4-FFF2-40B4-BE49-F238E27FC236}">
                  <a16:creationId xmlns:a16="http://schemas.microsoft.com/office/drawing/2014/main" id="{B9E30ED7-9EAC-8EE1-76DB-B6E38E908604}"/>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6">
              <a:extLst>
                <a:ext uri="{FF2B5EF4-FFF2-40B4-BE49-F238E27FC236}">
                  <a16:creationId xmlns:a16="http://schemas.microsoft.com/office/drawing/2014/main" id="{B2C50C20-8E8E-CD68-705A-A71BE0677D8C}"/>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66">
            <a:extLst>
              <a:ext uri="{FF2B5EF4-FFF2-40B4-BE49-F238E27FC236}">
                <a16:creationId xmlns:a16="http://schemas.microsoft.com/office/drawing/2014/main" id="{4109CF49-D560-2C47-9F1E-83DB32D8574B}"/>
              </a:ext>
            </a:extLst>
          </p:cNvPr>
          <p:cNvSpPr txBox="1">
            <a:spLocks noGrp="1"/>
          </p:cNvSpPr>
          <p:nvPr>
            <p:ph type="title"/>
          </p:nvPr>
        </p:nvSpPr>
        <p:spPr>
          <a:xfrm>
            <a:off x="2281800" y="1417225"/>
            <a:ext cx="4580400" cy="73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718" name="Google Shape;718;p66">
            <a:extLst>
              <a:ext uri="{FF2B5EF4-FFF2-40B4-BE49-F238E27FC236}">
                <a16:creationId xmlns:a16="http://schemas.microsoft.com/office/drawing/2014/main" id="{D87AF91A-2853-AC3A-82A7-E8C18ACA855A}"/>
              </a:ext>
            </a:extLst>
          </p:cNvPr>
          <p:cNvSpPr txBox="1">
            <a:spLocks noGrp="1"/>
          </p:cNvSpPr>
          <p:nvPr>
            <p:ph type="subTitle" idx="1"/>
          </p:nvPr>
        </p:nvSpPr>
        <p:spPr>
          <a:xfrm>
            <a:off x="2281800" y="2084020"/>
            <a:ext cx="4580400" cy="1628400"/>
          </a:xfrm>
          <a:prstGeom prst="rect">
            <a:avLst/>
          </a:prstGeom>
        </p:spPr>
        <p:txBody>
          <a:bodyPr spcFirstLastPara="1" wrap="square" lIns="91425" tIns="91425" rIns="91425" bIns="91425" anchor="t" anchorCtr="0">
            <a:noAutofit/>
          </a:bodyPr>
          <a:lstStyle/>
          <a:p>
            <a:pPr marL="0" lvl="0" indent="0"/>
            <a:r>
              <a:rPr lang="en-US" sz="1600" dirty="0"/>
              <a:t>AI in robotics involves integrating artificial intelligence to enable robots to perceive, learn, and make decisions autonomously.</a:t>
            </a:r>
          </a:p>
          <a:p>
            <a:pPr marL="0" lvl="0" indent="0"/>
            <a:endParaRPr lang="en-US" sz="1600" dirty="0"/>
          </a:p>
          <a:p>
            <a:pPr marL="0" lvl="0" indent="0"/>
            <a:r>
              <a:rPr lang="en-US" sz="1600" dirty="0"/>
              <a:t>AI enhances robotic capabilities, allowing for more complex tasks and adaptability in dynamic environments.</a:t>
            </a:r>
            <a:endParaRPr sz="1600" dirty="0"/>
          </a:p>
        </p:txBody>
      </p:sp>
    </p:spTree>
    <p:extLst>
      <p:ext uri="{BB962C8B-B14F-4D97-AF65-F5344CB8AC3E}">
        <p14:creationId xmlns:p14="http://schemas.microsoft.com/office/powerpoint/2010/main" val="383815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anim calcmode="lin" valueType="num">
                                      <p:cBhvr additive="base">
                                        <p:cTn id="7" dur="1000"/>
                                        <p:tgtEl>
                                          <p:spTgt spid="71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18"/>
                                        </p:tgtEl>
                                        <p:attrNameLst>
                                          <p:attrName>style.visibility</p:attrName>
                                        </p:attrNameLst>
                                      </p:cBhvr>
                                      <p:to>
                                        <p:strVal val="visible"/>
                                      </p:to>
                                    </p:set>
                                    <p:anim calcmode="lin" valueType="num">
                                      <p:cBhvr additive="base">
                                        <p:cTn id="10" dur="1000"/>
                                        <p:tgtEl>
                                          <p:spTgt spid="718"/>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00"/>
                                        </p:tgtEl>
                                        <p:attrNameLst>
                                          <p:attrName>style.visibility</p:attrName>
                                        </p:attrNameLst>
                                      </p:cBhvr>
                                      <p:to>
                                        <p:strVal val="visible"/>
                                      </p:to>
                                    </p:set>
                                    <p:animEffect transition="in" filter="fade">
                                      <p:cBhvr>
                                        <p:cTn id="15" dur="1000"/>
                                        <p:tgtEl>
                                          <p:spTgt spid="70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714"/>
                                        </p:tgtEl>
                                        <p:attrNameLst>
                                          <p:attrName>style.visibility</p:attrName>
                                        </p:attrNameLst>
                                      </p:cBhvr>
                                      <p:to>
                                        <p:strVal val="visible"/>
                                      </p:to>
                                    </p:set>
                                    <p:anim calcmode="lin" valueType="num">
                                      <p:cBhvr additive="base">
                                        <p:cTn id="20" dur="1000"/>
                                        <p:tgtEl>
                                          <p:spTgt spid="7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103"/>
          <p:cNvSpPr/>
          <p:nvPr/>
        </p:nvSpPr>
        <p:spPr>
          <a:xfrm>
            <a:off x="1270625" y="1370100"/>
            <a:ext cx="2630100" cy="31893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03"/>
          <p:cNvSpPr txBox="1">
            <a:spLocks noGrp="1"/>
          </p:cNvSpPr>
          <p:nvPr>
            <p:ph type="title"/>
          </p:nvPr>
        </p:nvSpPr>
        <p:spPr>
          <a:xfrm>
            <a:off x="228600" y="437100"/>
            <a:ext cx="868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Public Sentiment: The Future of AI &amp; Robotics</a:t>
            </a:r>
            <a:endParaRPr sz="2800" dirty="0"/>
          </a:p>
        </p:txBody>
      </p:sp>
      <p:pic>
        <p:nvPicPr>
          <p:cNvPr id="1577" name="Google Shape;1577;p103" title="Chart">
            <a:hlinkClick r:id="rId3"/>
          </p:cNvPr>
          <p:cNvPicPr preferRelativeResize="0"/>
          <p:nvPr/>
        </p:nvPicPr>
        <p:blipFill>
          <a:blip r:embed="rId4">
            <a:alphaModFix/>
          </a:blip>
          <a:stretch>
            <a:fillRect/>
          </a:stretch>
        </p:blipFill>
        <p:spPr>
          <a:xfrm>
            <a:off x="4767576" y="1180619"/>
            <a:ext cx="3163824" cy="2869355"/>
          </a:xfrm>
          <a:prstGeom prst="rect">
            <a:avLst/>
          </a:prstGeom>
          <a:noFill/>
          <a:ln>
            <a:noFill/>
          </a:ln>
        </p:spPr>
      </p:pic>
      <p:sp>
        <p:nvSpPr>
          <p:cNvPr id="1578" name="Google Shape;1578;p103"/>
          <p:cNvSpPr txBox="1"/>
          <p:nvPr/>
        </p:nvSpPr>
        <p:spPr>
          <a:xfrm>
            <a:off x="1577787" y="1505700"/>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62%</a:t>
            </a:r>
            <a:endParaRPr sz="2500" b="1" dirty="0">
              <a:solidFill>
                <a:schemeClr val="lt1"/>
              </a:solidFill>
              <a:latin typeface="IBM Plex Sans"/>
              <a:ea typeface="IBM Plex Sans"/>
              <a:cs typeface="IBM Plex Sans"/>
              <a:sym typeface="IBM Plex Sans"/>
            </a:endParaRPr>
          </a:p>
        </p:txBody>
      </p:sp>
      <p:sp>
        <p:nvSpPr>
          <p:cNvPr id="1579" name="Google Shape;1579;p103"/>
          <p:cNvSpPr txBox="1"/>
          <p:nvPr/>
        </p:nvSpPr>
        <p:spPr>
          <a:xfrm>
            <a:off x="1577797" y="2311897"/>
            <a:ext cx="2322928"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latin typeface="IBM Plex Sans Medium"/>
                <a:ea typeface="IBM Plex Sans Medium"/>
                <a:cs typeface="IBM Plex Sans Medium"/>
                <a:sym typeface="IBM Plex Sans Medium"/>
              </a:rPr>
              <a:t>Believe AI and robotics will improve quality of life, create jobs, and solve major challenges.</a:t>
            </a:r>
            <a:endParaRPr sz="1100" dirty="0">
              <a:solidFill>
                <a:schemeClr val="lt1"/>
              </a:solidFill>
              <a:latin typeface="IBM Plex Sans Medium"/>
              <a:ea typeface="IBM Plex Sans Medium"/>
              <a:cs typeface="IBM Plex Sans Medium"/>
              <a:sym typeface="IBM Plex Sans Medium"/>
            </a:endParaRPr>
          </a:p>
        </p:txBody>
      </p:sp>
      <p:sp>
        <p:nvSpPr>
          <p:cNvPr id="1580" name="Google Shape;1580;p103"/>
          <p:cNvSpPr/>
          <p:nvPr/>
        </p:nvSpPr>
        <p:spPr>
          <a:xfrm>
            <a:off x="1110425" y="3221615"/>
            <a:ext cx="320400" cy="320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03"/>
          <p:cNvSpPr txBox="1"/>
          <p:nvPr/>
        </p:nvSpPr>
        <p:spPr>
          <a:xfrm>
            <a:off x="1577787" y="1869200"/>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Optimistic </a:t>
            </a:r>
            <a:endParaRPr sz="2500" b="1" dirty="0">
              <a:solidFill>
                <a:schemeClr val="lt1"/>
              </a:solidFill>
              <a:latin typeface="IBM Plex Sans"/>
              <a:ea typeface="IBM Plex Sans"/>
              <a:cs typeface="IBM Plex Sans"/>
              <a:sym typeface="IBM Plex Sans"/>
            </a:endParaRPr>
          </a:p>
        </p:txBody>
      </p:sp>
      <p:sp>
        <p:nvSpPr>
          <p:cNvPr id="1582" name="Google Shape;1582;p103"/>
          <p:cNvSpPr txBox="1"/>
          <p:nvPr/>
        </p:nvSpPr>
        <p:spPr>
          <a:xfrm>
            <a:off x="1577787" y="2962415"/>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lt1"/>
                </a:solidFill>
                <a:latin typeface="IBM Plex Sans"/>
                <a:ea typeface="IBM Plex Sans"/>
                <a:cs typeface="IBM Plex Sans"/>
                <a:sym typeface="IBM Plex Sans"/>
              </a:rPr>
              <a:t>38%</a:t>
            </a:r>
            <a:endParaRPr sz="2500" b="1" dirty="0">
              <a:solidFill>
                <a:schemeClr val="lt1"/>
              </a:solidFill>
              <a:latin typeface="IBM Plex Sans"/>
              <a:ea typeface="IBM Plex Sans"/>
              <a:cs typeface="IBM Plex Sans"/>
              <a:sym typeface="IBM Plex Sans"/>
            </a:endParaRPr>
          </a:p>
        </p:txBody>
      </p:sp>
      <p:sp>
        <p:nvSpPr>
          <p:cNvPr id="1583" name="Google Shape;1583;p103"/>
          <p:cNvSpPr txBox="1"/>
          <p:nvPr/>
        </p:nvSpPr>
        <p:spPr>
          <a:xfrm>
            <a:off x="1577796" y="3768599"/>
            <a:ext cx="2273767"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lt1"/>
                </a:solidFill>
                <a:latin typeface="IBM Plex Sans Medium"/>
                <a:ea typeface="IBM Plex Sans Medium"/>
                <a:cs typeface="IBM Plex Sans Medium"/>
                <a:sym typeface="IBM Plex Sans Medium"/>
              </a:rPr>
              <a:t>Worry about job loss, ethical issues, and losing human control over intelligent systems.</a:t>
            </a:r>
            <a:endParaRPr sz="1100" dirty="0">
              <a:solidFill>
                <a:schemeClr val="lt1"/>
              </a:solidFill>
              <a:latin typeface="IBM Plex Sans Medium"/>
              <a:ea typeface="IBM Plex Sans Medium"/>
              <a:cs typeface="IBM Plex Sans Medium"/>
              <a:sym typeface="IBM Plex Sans Medium"/>
            </a:endParaRPr>
          </a:p>
        </p:txBody>
      </p:sp>
      <p:sp>
        <p:nvSpPr>
          <p:cNvPr id="1584" name="Google Shape;1584;p103"/>
          <p:cNvSpPr/>
          <p:nvPr/>
        </p:nvSpPr>
        <p:spPr>
          <a:xfrm>
            <a:off x="1110425" y="1709000"/>
            <a:ext cx="320400" cy="320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03"/>
          <p:cNvSpPr txBox="1"/>
          <p:nvPr/>
        </p:nvSpPr>
        <p:spPr>
          <a:xfrm>
            <a:off x="1577787" y="3325915"/>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dirty="0">
                <a:solidFill>
                  <a:schemeClr val="lt1"/>
                </a:solidFill>
                <a:latin typeface="IBM Plex Sans"/>
                <a:ea typeface="IBM Plex Sans"/>
                <a:cs typeface="IBM Plex Sans"/>
                <a:sym typeface="IBM Plex Sans"/>
              </a:rPr>
              <a:t>Skeptical </a:t>
            </a:r>
            <a:endParaRPr sz="2500" b="1" dirty="0">
              <a:solidFill>
                <a:schemeClr val="lt1"/>
              </a:solidFill>
              <a:latin typeface="IBM Plex Sans"/>
              <a:ea typeface="IBM Plex Sans"/>
              <a:cs typeface="IBM Plex Sans"/>
              <a:sym typeface="IBM Plex Sans"/>
            </a:endParaRPr>
          </a:p>
        </p:txBody>
      </p:sp>
      <p:sp>
        <p:nvSpPr>
          <p:cNvPr id="1586" name="Google Shape;1586;p103"/>
          <p:cNvSpPr txBox="1"/>
          <p:nvPr/>
        </p:nvSpPr>
        <p:spPr>
          <a:xfrm>
            <a:off x="4270900" y="4049975"/>
            <a:ext cx="41601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lt1"/>
                </a:solidFill>
                <a:latin typeface="IBM Plex Sans Medium"/>
                <a:ea typeface="IBM Plex Sans Medium"/>
                <a:cs typeface="IBM Plex Sans Medium"/>
                <a:sym typeface="IBM Plex Sans Medium"/>
              </a:rPr>
              <a:t>Source: Pew Research, World Economic Forum, and McKinsey AI Surveys (2023–2025)</a:t>
            </a:r>
            <a:endParaRPr sz="1200" dirty="0">
              <a:solidFill>
                <a:schemeClr val="lt1"/>
              </a:solidFill>
              <a:latin typeface="IBM Plex Sans Medium"/>
              <a:ea typeface="IBM Plex Sans Medium"/>
              <a:cs typeface="IBM Plex Sans Medium"/>
              <a:sym typeface="IBM Plex Sans Medium"/>
            </a:endParaRPr>
          </a:p>
        </p:txBody>
      </p:sp>
      <p:grpSp>
        <p:nvGrpSpPr>
          <p:cNvPr id="1587" name="Google Shape;1587;p103"/>
          <p:cNvGrpSpPr/>
          <p:nvPr/>
        </p:nvGrpSpPr>
        <p:grpSpPr>
          <a:xfrm>
            <a:off x="4350000" y="1428034"/>
            <a:ext cx="358200" cy="787375"/>
            <a:chOff x="4350000" y="1428034"/>
            <a:chExt cx="358200" cy="787375"/>
          </a:xfrm>
        </p:grpSpPr>
        <p:sp>
          <p:nvSpPr>
            <p:cNvPr id="1588" name="Google Shape;1588;p103"/>
            <p:cNvSpPr/>
            <p:nvPr/>
          </p:nvSpPr>
          <p:spPr>
            <a:xfrm>
              <a:off x="4350000" y="1428034"/>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03"/>
            <p:cNvSpPr/>
            <p:nvPr/>
          </p:nvSpPr>
          <p:spPr>
            <a:xfrm>
              <a:off x="4350000" y="1891709"/>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103"/>
          <p:cNvSpPr/>
          <p:nvPr/>
        </p:nvSpPr>
        <p:spPr>
          <a:xfrm>
            <a:off x="7931400" y="3514522"/>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326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2CB6E25B-3666-E066-DF96-80F43AB7FAC2}"/>
            </a:ext>
          </a:extLst>
        </p:cNvPr>
        <p:cNvGrpSpPr/>
        <p:nvPr/>
      </p:nvGrpSpPr>
      <p:grpSpPr>
        <a:xfrm>
          <a:off x="0" y="0"/>
          <a:ext cx="0" cy="0"/>
          <a:chOff x="0" y="0"/>
          <a:chExt cx="0" cy="0"/>
        </a:xfrm>
      </p:grpSpPr>
      <p:sp>
        <p:nvSpPr>
          <p:cNvPr id="657" name="Google Shape;657;p64">
            <a:extLst>
              <a:ext uri="{FF2B5EF4-FFF2-40B4-BE49-F238E27FC236}">
                <a16:creationId xmlns:a16="http://schemas.microsoft.com/office/drawing/2014/main" id="{49F0694E-C644-9487-638C-DA0502FC6A80}"/>
              </a:ext>
            </a:extLst>
          </p:cNvPr>
          <p:cNvSpPr/>
          <p:nvPr/>
        </p:nvSpPr>
        <p:spPr>
          <a:xfrm>
            <a:off x="2834286"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4">
            <a:extLst>
              <a:ext uri="{FF2B5EF4-FFF2-40B4-BE49-F238E27FC236}">
                <a16:creationId xmlns:a16="http://schemas.microsoft.com/office/drawing/2014/main" id="{EF7C3C3A-D1D2-939F-C20B-36AFF7F47F84}"/>
              </a:ext>
            </a:extLst>
          </p:cNvPr>
          <p:cNvSpPr/>
          <p:nvPr/>
        </p:nvSpPr>
        <p:spPr>
          <a:xfrm>
            <a:off x="5558908" y="1232023"/>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a:extLst>
              <a:ext uri="{FF2B5EF4-FFF2-40B4-BE49-F238E27FC236}">
                <a16:creationId xmlns:a16="http://schemas.microsoft.com/office/drawing/2014/main" id="{17C857F8-9DE0-3769-06D7-0C6178BFFBA2}"/>
              </a:ext>
            </a:extLst>
          </p:cNvPr>
          <p:cNvSpPr/>
          <p:nvPr/>
        </p:nvSpPr>
        <p:spPr>
          <a:xfrm>
            <a:off x="6921219"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4">
            <a:extLst>
              <a:ext uri="{FF2B5EF4-FFF2-40B4-BE49-F238E27FC236}">
                <a16:creationId xmlns:a16="http://schemas.microsoft.com/office/drawing/2014/main" id="{569BA39C-4CDB-2655-35F5-86D5B82A7BFF}"/>
              </a:ext>
            </a:extLst>
          </p:cNvPr>
          <p:cNvSpPr/>
          <p:nvPr/>
        </p:nvSpPr>
        <p:spPr>
          <a:xfrm>
            <a:off x="4196597"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4">
            <a:extLst>
              <a:ext uri="{FF2B5EF4-FFF2-40B4-BE49-F238E27FC236}">
                <a16:creationId xmlns:a16="http://schemas.microsoft.com/office/drawing/2014/main" id="{50AA87B7-E416-4829-3171-B65E7E36529F}"/>
              </a:ext>
            </a:extLst>
          </p:cNvPr>
          <p:cNvSpPr/>
          <p:nvPr/>
        </p:nvSpPr>
        <p:spPr>
          <a:xfrm>
            <a:off x="1471975" y="2947002"/>
            <a:ext cx="709500" cy="7095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4">
            <a:extLst>
              <a:ext uri="{FF2B5EF4-FFF2-40B4-BE49-F238E27FC236}">
                <a16:creationId xmlns:a16="http://schemas.microsoft.com/office/drawing/2014/main" id="{52EF655B-AFE0-E4DC-E5CB-4780B711EC1A}"/>
              </a:ext>
            </a:extLst>
          </p:cNvPr>
          <p:cNvSpPr txBox="1">
            <a:spLocks noGrp="1"/>
          </p:cNvSpPr>
          <p:nvPr>
            <p:ph type="title"/>
          </p:nvPr>
        </p:nvSpPr>
        <p:spPr>
          <a:xfrm>
            <a:off x="1868022" y="1852475"/>
            <a:ext cx="2703978" cy="527700"/>
          </a:xfrm>
          <a:prstGeom prst="rect">
            <a:avLst/>
          </a:prstGeom>
        </p:spPr>
        <p:txBody>
          <a:bodyPr spcFirstLastPara="1" wrap="square" lIns="91425" tIns="91425" rIns="91425" bIns="91425" anchor="ctr" anchorCtr="0">
            <a:noAutofit/>
          </a:bodyPr>
          <a:lstStyle/>
          <a:p>
            <a:pPr lvl="0"/>
            <a:r>
              <a:rPr lang="en-US" dirty="0"/>
              <a:t>Transformation</a:t>
            </a:r>
            <a:endParaRPr dirty="0"/>
          </a:p>
        </p:txBody>
      </p:sp>
      <p:sp>
        <p:nvSpPr>
          <p:cNvPr id="663" name="Google Shape;663;p64">
            <a:extLst>
              <a:ext uri="{FF2B5EF4-FFF2-40B4-BE49-F238E27FC236}">
                <a16:creationId xmlns:a16="http://schemas.microsoft.com/office/drawing/2014/main" id="{92EA3319-FA52-B69A-7951-2DA4CD241A09}"/>
              </a:ext>
            </a:extLst>
          </p:cNvPr>
          <p:cNvSpPr txBox="1">
            <a:spLocks noGrp="1"/>
          </p:cNvSpPr>
          <p:nvPr>
            <p:ph type="subTitle" idx="1"/>
          </p:nvPr>
        </p:nvSpPr>
        <p:spPr>
          <a:xfrm>
            <a:off x="1643444" y="2340722"/>
            <a:ext cx="3153132" cy="484800"/>
          </a:xfrm>
          <a:prstGeom prst="rect">
            <a:avLst/>
          </a:prstGeom>
        </p:spPr>
        <p:txBody>
          <a:bodyPr spcFirstLastPara="1" wrap="square" lIns="91425" tIns="91425" rIns="91425" bIns="91425" anchor="ctr" anchorCtr="0">
            <a:noAutofit/>
          </a:bodyPr>
          <a:lstStyle/>
          <a:p>
            <a:pPr marL="0" lvl="0" indent="0"/>
            <a:r>
              <a:rPr lang="en-US" dirty="0"/>
              <a:t>AI is transforming robotics by enabling perception, decision-making, and autonomy.</a:t>
            </a:r>
            <a:endParaRPr dirty="0"/>
          </a:p>
        </p:txBody>
      </p:sp>
      <p:sp>
        <p:nvSpPr>
          <p:cNvPr id="664" name="Google Shape;664;p64">
            <a:extLst>
              <a:ext uri="{FF2B5EF4-FFF2-40B4-BE49-F238E27FC236}">
                <a16:creationId xmlns:a16="http://schemas.microsoft.com/office/drawing/2014/main" id="{1C7CCE5A-CD5A-2013-BAE7-12BD50CC915C}"/>
              </a:ext>
            </a:extLst>
          </p:cNvPr>
          <p:cNvSpPr txBox="1">
            <a:spLocks noGrp="1"/>
          </p:cNvSpPr>
          <p:nvPr>
            <p:ph type="title" idx="2"/>
          </p:nvPr>
        </p:nvSpPr>
        <p:spPr>
          <a:xfrm>
            <a:off x="3444597" y="3567454"/>
            <a:ext cx="2254800" cy="527700"/>
          </a:xfrm>
          <a:prstGeom prst="rect">
            <a:avLst/>
          </a:prstGeom>
        </p:spPr>
        <p:txBody>
          <a:bodyPr spcFirstLastPara="1" wrap="square" lIns="91425" tIns="91425" rIns="91425" bIns="91425" anchor="ctr" anchorCtr="0">
            <a:noAutofit/>
          </a:bodyPr>
          <a:lstStyle/>
          <a:p>
            <a:pPr lvl="0"/>
            <a:r>
              <a:rPr lang="en-US" dirty="0"/>
              <a:t>Challenges</a:t>
            </a:r>
            <a:endParaRPr dirty="0"/>
          </a:p>
        </p:txBody>
      </p:sp>
      <p:sp>
        <p:nvSpPr>
          <p:cNvPr id="665" name="Google Shape;665;p64">
            <a:extLst>
              <a:ext uri="{FF2B5EF4-FFF2-40B4-BE49-F238E27FC236}">
                <a16:creationId xmlns:a16="http://schemas.microsoft.com/office/drawing/2014/main" id="{610F3D50-D3ED-2A65-BC9B-0EC520091A08}"/>
              </a:ext>
            </a:extLst>
          </p:cNvPr>
          <p:cNvSpPr txBox="1">
            <a:spLocks noGrp="1"/>
          </p:cNvSpPr>
          <p:nvPr>
            <p:ph type="subTitle" idx="3"/>
          </p:nvPr>
        </p:nvSpPr>
        <p:spPr>
          <a:xfrm>
            <a:off x="3444594" y="4055700"/>
            <a:ext cx="2254800" cy="484800"/>
          </a:xfrm>
          <a:prstGeom prst="rect">
            <a:avLst/>
          </a:prstGeom>
        </p:spPr>
        <p:txBody>
          <a:bodyPr spcFirstLastPara="1" wrap="square" lIns="91425" tIns="91425" rIns="91425" bIns="91425" anchor="ctr" anchorCtr="0">
            <a:noAutofit/>
          </a:bodyPr>
          <a:lstStyle/>
          <a:p>
            <a:pPr marL="0" lvl="0" indent="0"/>
            <a:r>
              <a:rPr lang="en-US" dirty="0"/>
              <a:t>Energy, safety, and real-world generalization remain key hurdles</a:t>
            </a:r>
            <a:endParaRPr dirty="0"/>
          </a:p>
        </p:txBody>
      </p:sp>
      <p:sp>
        <p:nvSpPr>
          <p:cNvPr id="666" name="Google Shape;666;p64">
            <a:extLst>
              <a:ext uri="{FF2B5EF4-FFF2-40B4-BE49-F238E27FC236}">
                <a16:creationId xmlns:a16="http://schemas.microsoft.com/office/drawing/2014/main" id="{B33FE859-C52F-EBB3-BE3A-2DD7CC7D0AE2}"/>
              </a:ext>
            </a:extLst>
          </p:cNvPr>
          <p:cNvSpPr txBox="1">
            <a:spLocks noGrp="1"/>
          </p:cNvSpPr>
          <p:nvPr>
            <p:ph type="title" idx="4"/>
          </p:nvPr>
        </p:nvSpPr>
        <p:spPr>
          <a:xfrm>
            <a:off x="4796582" y="1852475"/>
            <a:ext cx="2254800" cy="527700"/>
          </a:xfrm>
          <a:prstGeom prst="rect">
            <a:avLst/>
          </a:prstGeom>
        </p:spPr>
        <p:txBody>
          <a:bodyPr spcFirstLastPara="1" wrap="square" lIns="91425" tIns="91425" rIns="91425" bIns="91425" anchor="ctr" anchorCtr="0">
            <a:noAutofit/>
          </a:bodyPr>
          <a:lstStyle/>
          <a:p>
            <a:pPr lvl="0"/>
            <a:r>
              <a:rPr lang="en-US" dirty="0"/>
              <a:t>Leadership</a:t>
            </a:r>
            <a:endParaRPr dirty="0"/>
          </a:p>
        </p:txBody>
      </p:sp>
      <p:sp>
        <p:nvSpPr>
          <p:cNvPr id="667" name="Google Shape;667;p64">
            <a:extLst>
              <a:ext uri="{FF2B5EF4-FFF2-40B4-BE49-F238E27FC236}">
                <a16:creationId xmlns:a16="http://schemas.microsoft.com/office/drawing/2014/main" id="{C39BD6AA-D2BB-AF03-48CA-6D9FE58953E9}"/>
              </a:ext>
            </a:extLst>
          </p:cNvPr>
          <p:cNvSpPr txBox="1">
            <a:spLocks noGrp="1"/>
          </p:cNvSpPr>
          <p:nvPr>
            <p:ph type="subTitle" idx="5"/>
          </p:nvPr>
        </p:nvSpPr>
        <p:spPr>
          <a:xfrm>
            <a:off x="4572000" y="2340722"/>
            <a:ext cx="2703958" cy="484800"/>
          </a:xfrm>
          <a:prstGeom prst="rect">
            <a:avLst/>
          </a:prstGeom>
        </p:spPr>
        <p:txBody>
          <a:bodyPr spcFirstLastPara="1" wrap="square" lIns="91425" tIns="91425" rIns="91425" bIns="91425" anchor="ctr" anchorCtr="0">
            <a:noAutofit/>
          </a:bodyPr>
          <a:lstStyle/>
          <a:p>
            <a:pPr marL="0" lvl="0" indent="0"/>
            <a:r>
              <a:rPr lang="en-US" dirty="0"/>
              <a:t>Companies like NVIDIA and Tesla are building the full-stack ecosystem.</a:t>
            </a:r>
            <a:endParaRPr dirty="0"/>
          </a:p>
        </p:txBody>
      </p:sp>
      <p:sp>
        <p:nvSpPr>
          <p:cNvPr id="668" name="Google Shape;668;p64">
            <a:extLst>
              <a:ext uri="{FF2B5EF4-FFF2-40B4-BE49-F238E27FC236}">
                <a16:creationId xmlns:a16="http://schemas.microsoft.com/office/drawing/2014/main" id="{ADC27A2B-11C0-BBBC-76CE-55E11F155841}"/>
              </a:ext>
            </a:extLst>
          </p:cNvPr>
          <p:cNvSpPr txBox="1">
            <a:spLocks noGrp="1"/>
          </p:cNvSpPr>
          <p:nvPr>
            <p:ph type="title" idx="6"/>
          </p:nvPr>
        </p:nvSpPr>
        <p:spPr>
          <a:xfrm>
            <a:off x="6148568" y="3567454"/>
            <a:ext cx="2254800" cy="527700"/>
          </a:xfrm>
          <a:prstGeom prst="rect">
            <a:avLst/>
          </a:prstGeom>
        </p:spPr>
        <p:txBody>
          <a:bodyPr spcFirstLastPara="1" wrap="square" lIns="91425" tIns="91425" rIns="91425" bIns="91425" anchor="ctr" anchorCtr="0">
            <a:noAutofit/>
          </a:bodyPr>
          <a:lstStyle/>
          <a:p>
            <a:pPr lvl="0"/>
            <a:r>
              <a:rPr lang="en-US" dirty="0"/>
              <a:t>Future</a:t>
            </a:r>
            <a:endParaRPr dirty="0"/>
          </a:p>
        </p:txBody>
      </p:sp>
      <p:sp>
        <p:nvSpPr>
          <p:cNvPr id="669" name="Google Shape;669;p64">
            <a:extLst>
              <a:ext uri="{FF2B5EF4-FFF2-40B4-BE49-F238E27FC236}">
                <a16:creationId xmlns:a16="http://schemas.microsoft.com/office/drawing/2014/main" id="{F24B3247-C1AC-102F-AF8A-3B5C622DA803}"/>
              </a:ext>
            </a:extLst>
          </p:cNvPr>
          <p:cNvSpPr txBox="1">
            <a:spLocks noGrp="1"/>
          </p:cNvSpPr>
          <p:nvPr>
            <p:ph type="subTitle" idx="7"/>
          </p:nvPr>
        </p:nvSpPr>
        <p:spPr>
          <a:xfrm>
            <a:off x="5892837" y="4055700"/>
            <a:ext cx="2766254" cy="484800"/>
          </a:xfrm>
          <a:prstGeom prst="rect">
            <a:avLst/>
          </a:prstGeom>
        </p:spPr>
        <p:txBody>
          <a:bodyPr spcFirstLastPara="1" wrap="square" lIns="91425" tIns="91425" rIns="91425" bIns="91425" anchor="ctr" anchorCtr="0">
            <a:noAutofit/>
          </a:bodyPr>
          <a:lstStyle/>
          <a:p>
            <a:pPr marL="0" lvl="0" indent="0"/>
            <a:r>
              <a:rPr lang="en-US" dirty="0"/>
              <a:t>With innovation and collaboration, intelligent robots will become everyday tools.</a:t>
            </a:r>
            <a:endParaRPr dirty="0"/>
          </a:p>
        </p:txBody>
      </p:sp>
      <p:sp>
        <p:nvSpPr>
          <p:cNvPr id="670" name="Google Shape;670;p64">
            <a:extLst>
              <a:ext uri="{FF2B5EF4-FFF2-40B4-BE49-F238E27FC236}">
                <a16:creationId xmlns:a16="http://schemas.microsoft.com/office/drawing/2014/main" id="{D6408553-66E3-04DD-6BEB-5FB589A8BFE7}"/>
              </a:ext>
            </a:extLst>
          </p:cNvPr>
          <p:cNvSpPr txBox="1">
            <a:spLocks noGrp="1"/>
          </p:cNvSpPr>
          <p:nvPr>
            <p:ph type="title" idx="9"/>
          </p:nvPr>
        </p:nvSpPr>
        <p:spPr>
          <a:xfrm>
            <a:off x="740625" y="3567454"/>
            <a:ext cx="2254800" cy="527700"/>
          </a:xfrm>
          <a:prstGeom prst="rect">
            <a:avLst/>
          </a:prstGeom>
        </p:spPr>
        <p:txBody>
          <a:bodyPr spcFirstLastPara="1" wrap="square" lIns="91425" tIns="91425" rIns="91425" bIns="91425" anchor="ctr" anchorCtr="0">
            <a:noAutofit/>
          </a:bodyPr>
          <a:lstStyle/>
          <a:p>
            <a:pPr lvl="0"/>
            <a:r>
              <a:rPr lang="en-US" dirty="0"/>
              <a:t>Expansion</a:t>
            </a:r>
            <a:endParaRPr dirty="0"/>
          </a:p>
        </p:txBody>
      </p:sp>
      <p:sp>
        <p:nvSpPr>
          <p:cNvPr id="671" name="Google Shape;671;p64">
            <a:extLst>
              <a:ext uri="{FF2B5EF4-FFF2-40B4-BE49-F238E27FC236}">
                <a16:creationId xmlns:a16="http://schemas.microsoft.com/office/drawing/2014/main" id="{0609CAD4-B030-9595-27F6-30CC408DE9DE}"/>
              </a:ext>
            </a:extLst>
          </p:cNvPr>
          <p:cNvSpPr txBox="1">
            <a:spLocks noGrp="1"/>
          </p:cNvSpPr>
          <p:nvPr>
            <p:ph type="title" idx="14"/>
          </p:nvPr>
        </p:nvSpPr>
        <p:spPr>
          <a:xfrm>
            <a:off x="1421175"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72" name="Google Shape;672;p64">
            <a:extLst>
              <a:ext uri="{FF2B5EF4-FFF2-40B4-BE49-F238E27FC236}">
                <a16:creationId xmlns:a16="http://schemas.microsoft.com/office/drawing/2014/main" id="{1F00180C-ED40-5576-F168-D3C398FF48B8}"/>
              </a:ext>
            </a:extLst>
          </p:cNvPr>
          <p:cNvSpPr txBox="1">
            <a:spLocks noGrp="1"/>
          </p:cNvSpPr>
          <p:nvPr>
            <p:ph type="title" idx="15"/>
          </p:nvPr>
        </p:nvSpPr>
        <p:spPr>
          <a:xfrm>
            <a:off x="4142300"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73" name="Google Shape;673;p64">
            <a:extLst>
              <a:ext uri="{FF2B5EF4-FFF2-40B4-BE49-F238E27FC236}">
                <a16:creationId xmlns:a16="http://schemas.microsoft.com/office/drawing/2014/main" id="{302ADF70-9275-A250-31C9-301C90693265}"/>
              </a:ext>
            </a:extLst>
          </p:cNvPr>
          <p:cNvSpPr txBox="1">
            <a:spLocks noGrp="1"/>
          </p:cNvSpPr>
          <p:nvPr>
            <p:ph type="title" idx="16"/>
          </p:nvPr>
        </p:nvSpPr>
        <p:spPr>
          <a:xfrm>
            <a:off x="6863425" y="3059338"/>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74" name="Google Shape;674;p64">
            <a:extLst>
              <a:ext uri="{FF2B5EF4-FFF2-40B4-BE49-F238E27FC236}">
                <a16:creationId xmlns:a16="http://schemas.microsoft.com/office/drawing/2014/main" id="{25130851-B997-2127-8892-EF3E16E7C350}"/>
              </a:ext>
            </a:extLst>
          </p:cNvPr>
          <p:cNvSpPr txBox="1">
            <a:spLocks noGrp="1"/>
          </p:cNvSpPr>
          <p:nvPr>
            <p:ph type="title" idx="8"/>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endParaRPr dirty="0"/>
          </a:p>
        </p:txBody>
      </p:sp>
      <p:sp>
        <p:nvSpPr>
          <p:cNvPr id="675" name="Google Shape;675;p64">
            <a:extLst>
              <a:ext uri="{FF2B5EF4-FFF2-40B4-BE49-F238E27FC236}">
                <a16:creationId xmlns:a16="http://schemas.microsoft.com/office/drawing/2014/main" id="{2AEE25E2-BD5B-AB02-1146-CDDA30A1E4D7}"/>
              </a:ext>
            </a:extLst>
          </p:cNvPr>
          <p:cNvSpPr txBox="1">
            <a:spLocks noGrp="1"/>
          </p:cNvSpPr>
          <p:nvPr>
            <p:ph type="subTitle" idx="13"/>
          </p:nvPr>
        </p:nvSpPr>
        <p:spPr>
          <a:xfrm>
            <a:off x="740625" y="4055700"/>
            <a:ext cx="2254800" cy="484800"/>
          </a:xfrm>
          <a:prstGeom prst="rect">
            <a:avLst/>
          </a:prstGeom>
        </p:spPr>
        <p:txBody>
          <a:bodyPr spcFirstLastPara="1" wrap="square" lIns="91425" tIns="91425" rIns="91425" bIns="91425" anchor="ctr" anchorCtr="0">
            <a:noAutofit/>
          </a:bodyPr>
          <a:lstStyle/>
          <a:p>
            <a:pPr marL="0" lvl="0" indent="0"/>
            <a:r>
              <a:rPr lang="en-US" dirty="0"/>
              <a:t>AI-powered robots are rapidly entering industry, healthcare, and services.</a:t>
            </a:r>
            <a:endParaRPr dirty="0"/>
          </a:p>
        </p:txBody>
      </p:sp>
      <p:sp>
        <p:nvSpPr>
          <p:cNvPr id="676" name="Google Shape;676;p64">
            <a:extLst>
              <a:ext uri="{FF2B5EF4-FFF2-40B4-BE49-F238E27FC236}">
                <a16:creationId xmlns:a16="http://schemas.microsoft.com/office/drawing/2014/main" id="{E4B26B04-39EA-CBC1-E79D-CBEEC188A264}"/>
              </a:ext>
            </a:extLst>
          </p:cNvPr>
          <p:cNvSpPr txBox="1">
            <a:spLocks noGrp="1"/>
          </p:cNvSpPr>
          <p:nvPr>
            <p:ph type="title" idx="17"/>
          </p:nvPr>
        </p:nvSpPr>
        <p:spPr>
          <a:xfrm>
            <a:off x="5502863"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77" name="Google Shape;677;p64">
            <a:extLst>
              <a:ext uri="{FF2B5EF4-FFF2-40B4-BE49-F238E27FC236}">
                <a16:creationId xmlns:a16="http://schemas.microsoft.com/office/drawing/2014/main" id="{C75B80B9-1688-8C85-518A-49459B03C718}"/>
              </a:ext>
            </a:extLst>
          </p:cNvPr>
          <p:cNvSpPr txBox="1">
            <a:spLocks noGrp="1"/>
          </p:cNvSpPr>
          <p:nvPr>
            <p:ph type="title" idx="18"/>
          </p:nvPr>
        </p:nvSpPr>
        <p:spPr>
          <a:xfrm>
            <a:off x="2781738" y="1344375"/>
            <a:ext cx="818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678" name="Google Shape;678;p64">
            <a:extLst>
              <a:ext uri="{FF2B5EF4-FFF2-40B4-BE49-F238E27FC236}">
                <a16:creationId xmlns:a16="http://schemas.microsoft.com/office/drawing/2014/main" id="{881B8D74-B8B5-7E93-1504-496BAC0EE200}"/>
              </a:ext>
            </a:extLst>
          </p:cNvPr>
          <p:cNvGrpSpPr/>
          <p:nvPr/>
        </p:nvGrpSpPr>
        <p:grpSpPr>
          <a:xfrm>
            <a:off x="903663" y="1394813"/>
            <a:ext cx="1154625" cy="430500"/>
            <a:chOff x="4042650" y="642025"/>
            <a:chExt cx="1154625" cy="430500"/>
          </a:xfrm>
        </p:grpSpPr>
        <p:sp>
          <p:nvSpPr>
            <p:cNvPr id="679" name="Google Shape;679;p64">
              <a:extLst>
                <a:ext uri="{FF2B5EF4-FFF2-40B4-BE49-F238E27FC236}">
                  <a16:creationId xmlns:a16="http://schemas.microsoft.com/office/drawing/2014/main" id="{0B713123-14DB-A268-AF64-17D6400A6A67}"/>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4">
              <a:extLst>
                <a:ext uri="{FF2B5EF4-FFF2-40B4-BE49-F238E27FC236}">
                  <a16:creationId xmlns:a16="http://schemas.microsoft.com/office/drawing/2014/main" id="{C4A9993F-52ED-9A46-6EAB-B49BB6E326A9}"/>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64">
            <a:extLst>
              <a:ext uri="{FF2B5EF4-FFF2-40B4-BE49-F238E27FC236}">
                <a16:creationId xmlns:a16="http://schemas.microsoft.com/office/drawing/2014/main" id="{E82C1510-686F-0060-A7F4-7BA509848338}"/>
              </a:ext>
            </a:extLst>
          </p:cNvPr>
          <p:cNvGrpSpPr/>
          <p:nvPr/>
        </p:nvGrpSpPr>
        <p:grpSpPr>
          <a:xfrm>
            <a:off x="7065063" y="1394813"/>
            <a:ext cx="1154625" cy="430500"/>
            <a:chOff x="4042650" y="642025"/>
            <a:chExt cx="1154625" cy="430500"/>
          </a:xfrm>
        </p:grpSpPr>
        <p:sp>
          <p:nvSpPr>
            <p:cNvPr id="682" name="Google Shape;682;p64">
              <a:extLst>
                <a:ext uri="{FF2B5EF4-FFF2-40B4-BE49-F238E27FC236}">
                  <a16:creationId xmlns:a16="http://schemas.microsoft.com/office/drawing/2014/main" id="{DD017385-2369-EB7B-6C7B-C12101382F0E}"/>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4">
              <a:extLst>
                <a:ext uri="{FF2B5EF4-FFF2-40B4-BE49-F238E27FC236}">
                  <a16:creationId xmlns:a16="http://schemas.microsoft.com/office/drawing/2014/main" id="{295C2C71-DE65-1503-A4C9-A9E8A293865B}"/>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092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par>
                                <p:cTn id="8" presetID="10" presetClass="entr" presetSubtype="0" fill="hold" nodeType="withEffect">
                                  <p:stCondLst>
                                    <p:cond delay="0"/>
                                  </p:stCondLst>
                                  <p:childTnLst>
                                    <p:set>
                                      <p:cBhvr>
                                        <p:cTn id="9" dur="1" fill="hold">
                                          <p:stCondLst>
                                            <p:cond delay="0"/>
                                          </p:stCondLst>
                                        </p:cTn>
                                        <p:tgtEl>
                                          <p:spTgt spid="662"/>
                                        </p:tgtEl>
                                        <p:attrNameLst>
                                          <p:attrName>style.visibility</p:attrName>
                                        </p:attrNameLst>
                                      </p:cBhvr>
                                      <p:to>
                                        <p:strVal val="visible"/>
                                      </p:to>
                                    </p:set>
                                    <p:animEffect transition="in" filter="fade">
                                      <p:cBhvr>
                                        <p:cTn id="10" dur="1000"/>
                                        <p:tgtEl>
                                          <p:spTgt spid="662"/>
                                        </p:tgtEl>
                                      </p:cBhvr>
                                    </p:animEffect>
                                  </p:childTnLst>
                                </p:cTn>
                              </p:par>
                              <p:par>
                                <p:cTn id="11" presetID="10" presetClass="entr" presetSubtype="0" fill="hold" nodeType="withEffect">
                                  <p:stCondLst>
                                    <p:cond delay="0"/>
                                  </p:stCondLst>
                                  <p:childTnLst>
                                    <p:set>
                                      <p:cBhvr>
                                        <p:cTn id="12" dur="1" fill="hold">
                                          <p:stCondLst>
                                            <p:cond delay="0"/>
                                          </p:stCondLst>
                                        </p:cTn>
                                        <p:tgtEl>
                                          <p:spTgt spid="663"/>
                                        </p:tgtEl>
                                        <p:attrNameLst>
                                          <p:attrName>style.visibility</p:attrName>
                                        </p:attrNameLst>
                                      </p:cBhvr>
                                      <p:to>
                                        <p:strVal val="visible"/>
                                      </p:to>
                                    </p:set>
                                    <p:animEffect transition="in" filter="fade">
                                      <p:cBhvr>
                                        <p:cTn id="13" dur="1000"/>
                                        <p:tgtEl>
                                          <p:spTgt spid="663"/>
                                        </p:tgtEl>
                                      </p:cBhvr>
                                    </p:animEffect>
                                  </p:childTnLst>
                                </p:cTn>
                              </p:par>
                              <p:par>
                                <p:cTn id="14" presetID="10" presetClass="entr" presetSubtype="0" fill="hold" nodeType="withEffect">
                                  <p:stCondLst>
                                    <p:cond delay="0"/>
                                  </p:stCondLst>
                                  <p:childTnLst>
                                    <p:set>
                                      <p:cBhvr>
                                        <p:cTn id="15" dur="1" fill="hold">
                                          <p:stCondLst>
                                            <p:cond delay="0"/>
                                          </p:stCondLst>
                                        </p:cTn>
                                        <p:tgtEl>
                                          <p:spTgt spid="677"/>
                                        </p:tgtEl>
                                        <p:attrNameLst>
                                          <p:attrName>style.visibility</p:attrName>
                                        </p:attrNameLst>
                                      </p:cBhvr>
                                      <p:to>
                                        <p:strVal val="visible"/>
                                      </p:to>
                                    </p:set>
                                    <p:animEffect transition="in" filter="fade">
                                      <p:cBhvr>
                                        <p:cTn id="16" dur="1000"/>
                                        <p:tgtEl>
                                          <p:spTgt spid="67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58"/>
                                        </p:tgtEl>
                                        <p:attrNameLst>
                                          <p:attrName>style.visibility</p:attrName>
                                        </p:attrNameLst>
                                      </p:cBhvr>
                                      <p:to>
                                        <p:strVal val="visible"/>
                                      </p:to>
                                    </p:set>
                                    <p:animEffect transition="in" filter="fade">
                                      <p:cBhvr>
                                        <p:cTn id="21" dur="1000"/>
                                        <p:tgtEl>
                                          <p:spTgt spid="658"/>
                                        </p:tgtEl>
                                      </p:cBhvr>
                                    </p:animEffect>
                                  </p:childTnLst>
                                </p:cTn>
                              </p:par>
                              <p:par>
                                <p:cTn id="22" presetID="10" presetClass="entr" presetSubtype="0" fill="hold" nodeType="withEffect">
                                  <p:stCondLst>
                                    <p:cond delay="0"/>
                                  </p:stCondLst>
                                  <p:childTnLst>
                                    <p:set>
                                      <p:cBhvr>
                                        <p:cTn id="23" dur="1" fill="hold">
                                          <p:stCondLst>
                                            <p:cond delay="0"/>
                                          </p:stCondLst>
                                        </p:cTn>
                                        <p:tgtEl>
                                          <p:spTgt spid="666"/>
                                        </p:tgtEl>
                                        <p:attrNameLst>
                                          <p:attrName>style.visibility</p:attrName>
                                        </p:attrNameLst>
                                      </p:cBhvr>
                                      <p:to>
                                        <p:strVal val="visible"/>
                                      </p:to>
                                    </p:set>
                                    <p:animEffect transition="in" filter="fade">
                                      <p:cBhvr>
                                        <p:cTn id="24" dur="1000"/>
                                        <p:tgtEl>
                                          <p:spTgt spid="666"/>
                                        </p:tgtEl>
                                      </p:cBhvr>
                                    </p:animEffect>
                                  </p:childTnLst>
                                </p:cTn>
                              </p:par>
                              <p:par>
                                <p:cTn id="25" presetID="10" presetClass="entr" presetSubtype="0" fill="hold" nodeType="withEffect">
                                  <p:stCondLst>
                                    <p:cond delay="0"/>
                                  </p:stCondLst>
                                  <p:childTnLst>
                                    <p:set>
                                      <p:cBhvr>
                                        <p:cTn id="26" dur="1" fill="hold">
                                          <p:stCondLst>
                                            <p:cond delay="0"/>
                                          </p:stCondLst>
                                        </p:cTn>
                                        <p:tgtEl>
                                          <p:spTgt spid="667"/>
                                        </p:tgtEl>
                                        <p:attrNameLst>
                                          <p:attrName>style.visibility</p:attrName>
                                        </p:attrNameLst>
                                      </p:cBhvr>
                                      <p:to>
                                        <p:strVal val="visible"/>
                                      </p:to>
                                    </p:set>
                                    <p:animEffect transition="in" filter="fade">
                                      <p:cBhvr>
                                        <p:cTn id="27" dur="1000"/>
                                        <p:tgtEl>
                                          <p:spTgt spid="667"/>
                                        </p:tgtEl>
                                      </p:cBhvr>
                                    </p:animEffect>
                                  </p:childTnLst>
                                </p:cTn>
                              </p:par>
                              <p:par>
                                <p:cTn id="28" presetID="10" presetClass="entr" presetSubtype="0" fill="hold" nodeType="withEffect">
                                  <p:stCondLst>
                                    <p:cond delay="0"/>
                                  </p:stCondLst>
                                  <p:childTnLst>
                                    <p:set>
                                      <p:cBhvr>
                                        <p:cTn id="29" dur="1" fill="hold">
                                          <p:stCondLst>
                                            <p:cond delay="0"/>
                                          </p:stCondLst>
                                        </p:cTn>
                                        <p:tgtEl>
                                          <p:spTgt spid="676"/>
                                        </p:tgtEl>
                                        <p:attrNameLst>
                                          <p:attrName>style.visibility</p:attrName>
                                        </p:attrNameLst>
                                      </p:cBhvr>
                                      <p:to>
                                        <p:strVal val="visible"/>
                                      </p:to>
                                    </p:set>
                                    <p:animEffect transition="in" filter="fade">
                                      <p:cBhvr>
                                        <p:cTn id="30" dur="1000"/>
                                        <p:tgtEl>
                                          <p:spTgt spid="6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61"/>
                                        </p:tgtEl>
                                        <p:attrNameLst>
                                          <p:attrName>style.visibility</p:attrName>
                                        </p:attrNameLst>
                                      </p:cBhvr>
                                      <p:to>
                                        <p:strVal val="visible"/>
                                      </p:to>
                                    </p:set>
                                    <p:animEffect transition="in" filter="fade">
                                      <p:cBhvr>
                                        <p:cTn id="35" dur="1000"/>
                                        <p:tgtEl>
                                          <p:spTgt spid="661"/>
                                        </p:tgtEl>
                                      </p:cBhvr>
                                    </p:animEffect>
                                  </p:childTnLst>
                                </p:cTn>
                              </p:par>
                              <p:par>
                                <p:cTn id="36" presetID="10" presetClass="entr" presetSubtype="0" fill="hold" nodeType="withEffect">
                                  <p:stCondLst>
                                    <p:cond delay="0"/>
                                  </p:stCondLst>
                                  <p:childTnLst>
                                    <p:set>
                                      <p:cBhvr>
                                        <p:cTn id="37" dur="1" fill="hold">
                                          <p:stCondLst>
                                            <p:cond delay="0"/>
                                          </p:stCondLst>
                                        </p:cTn>
                                        <p:tgtEl>
                                          <p:spTgt spid="670"/>
                                        </p:tgtEl>
                                        <p:attrNameLst>
                                          <p:attrName>style.visibility</p:attrName>
                                        </p:attrNameLst>
                                      </p:cBhvr>
                                      <p:to>
                                        <p:strVal val="visible"/>
                                      </p:to>
                                    </p:set>
                                    <p:animEffect transition="in" filter="fade">
                                      <p:cBhvr>
                                        <p:cTn id="38" dur="1000"/>
                                        <p:tgtEl>
                                          <p:spTgt spid="670"/>
                                        </p:tgtEl>
                                      </p:cBhvr>
                                    </p:animEffect>
                                  </p:childTnLst>
                                </p:cTn>
                              </p:par>
                              <p:par>
                                <p:cTn id="39" presetID="10" presetClass="entr" presetSubtype="0" fill="hold" nodeType="withEffect">
                                  <p:stCondLst>
                                    <p:cond delay="0"/>
                                  </p:stCondLst>
                                  <p:childTnLst>
                                    <p:set>
                                      <p:cBhvr>
                                        <p:cTn id="40" dur="1" fill="hold">
                                          <p:stCondLst>
                                            <p:cond delay="0"/>
                                          </p:stCondLst>
                                        </p:cTn>
                                        <p:tgtEl>
                                          <p:spTgt spid="671"/>
                                        </p:tgtEl>
                                        <p:attrNameLst>
                                          <p:attrName>style.visibility</p:attrName>
                                        </p:attrNameLst>
                                      </p:cBhvr>
                                      <p:to>
                                        <p:strVal val="visible"/>
                                      </p:to>
                                    </p:set>
                                    <p:animEffect transition="in" filter="fade">
                                      <p:cBhvr>
                                        <p:cTn id="41" dur="1000"/>
                                        <p:tgtEl>
                                          <p:spTgt spid="671"/>
                                        </p:tgtEl>
                                      </p:cBhvr>
                                    </p:animEffect>
                                  </p:childTnLst>
                                </p:cTn>
                              </p:par>
                              <p:par>
                                <p:cTn id="42" presetID="10" presetClass="entr" presetSubtype="0" fill="hold" nodeType="withEffect">
                                  <p:stCondLst>
                                    <p:cond delay="0"/>
                                  </p:stCondLst>
                                  <p:childTnLst>
                                    <p:set>
                                      <p:cBhvr>
                                        <p:cTn id="43" dur="1" fill="hold">
                                          <p:stCondLst>
                                            <p:cond delay="0"/>
                                          </p:stCondLst>
                                        </p:cTn>
                                        <p:tgtEl>
                                          <p:spTgt spid="675"/>
                                        </p:tgtEl>
                                        <p:attrNameLst>
                                          <p:attrName>style.visibility</p:attrName>
                                        </p:attrNameLst>
                                      </p:cBhvr>
                                      <p:to>
                                        <p:strVal val="visible"/>
                                      </p:to>
                                    </p:set>
                                    <p:animEffect transition="in" filter="fade">
                                      <p:cBhvr>
                                        <p:cTn id="44" dur="1000"/>
                                        <p:tgtEl>
                                          <p:spTgt spid="67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60"/>
                                        </p:tgtEl>
                                        <p:attrNameLst>
                                          <p:attrName>style.visibility</p:attrName>
                                        </p:attrNameLst>
                                      </p:cBhvr>
                                      <p:to>
                                        <p:strVal val="visible"/>
                                      </p:to>
                                    </p:set>
                                    <p:animEffect transition="in" filter="fade">
                                      <p:cBhvr>
                                        <p:cTn id="49" dur="1000"/>
                                        <p:tgtEl>
                                          <p:spTgt spid="660"/>
                                        </p:tgtEl>
                                      </p:cBhvr>
                                    </p:animEffect>
                                  </p:childTnLst>
                                </p:cTn>
                              </p:par>
                              <p:par>
                                <p:cTn id="50" presetID="10" presetClass="entr" presetSubtype="0" fill="hold" nodeType="withEffect">
                                  <p:stCondLst>
                                    <p:cond delay="0"/>
                                  </p:stCondLst>
                                  <p:childTnLst>
                                    <p:set>
                                      <p:cBhvr>
                                        <p:cTn id="51" dur="1" fill="hold">
                                          <p:stCondLst>
                                            <p:cond delay="0"/>
                                          </p:stCondLst>
                                        </p:cTn>
                                        <p:tgtEl>
                                          <p:spTgt spid="664"/>
                                        </p:tgtEl>
                                        <p:attrNameLst>
                                          <p:attrName>style.visibility</p:attrName>
                                        </p:attrNameLst>
                                      </p:cBhvr>
                                      <p:to>
                                        <p:strVal val="visible"/>
                                      </p:to>
                                    </p:set>
                                    <p:animEffect transition="in" filter="fade">
                                      <p:cBhvr>
                                        <p:cTn id="52" dur="1000"/>
                                        <p:tgtEl>
                                          <p:spTgt spid="664"/>
                                        </p:tgtEl>
                                      </p:cBhvr>
                                    </p:animEffect>
                                  </p:childTnLst>
                                </p:cTn>
                              </p:par>
                              <p:par>
                                <p:cTn id="53" presetID="10" presetClass="entr" presetSubtype="0" fill="hold" nodeType="withEffect">
                                  <p:stCondLst>
                                    <p:cond delay="0"/>
                                  </p:stCondLst>
                                  <p:childTnLst>
                                    <p:set>
                                      <p:cBhvr>
                                        <p:cTn id="54" dur="1" fill="hold">
                                          <p:stCondLst>
                                            <p:cond delay="0"/>
                                          </p:stCondLst>
                                        </p:cTn>
                                        <p:tgtEl>
                                          <p:spTgt spid="665"/>
                                        </p:tgtEl>
                                        <p:attrNameLst>
                                          <p:attrName>style.visibility</p:attrName>
                                        </p:attrNameLst>
                                      </p:cBhvr>
                                      <p:to>
                                        <p:strVal val="visible"/>
                                      </p:to>
                                    </p:set>
                                    <p:animEffect transition="in" filter="fade">
                                      <p:cBhvr>
                                        <p:cTn id="55" dur="1000"/>
                                        <p:tgtEl>
                                          <p:spTgt spid="665"/>
                                        </p:tgtEl>
                                      </p:cBhvr>
                                    </p:animEffect>
                                  </p:childTnLst>
                                </p:cTn>
                              </p:par>
                              <p:par>
                                <p:cTn id="56" presetID="10" presetClass="entr" presetSubtype="0" fill="hold" nodeType="withEffect">
                                  <p:stCondLst>
                                    <p:cond delay="0"/>
                                  </p:stCondLst>
                                  <p:childTnLst>
                                    <p:set>
                                      <p:cBhvr>
                                        <p:cTn id="57" dur="1" fill="hold">
                                          <p:stCondLst>
                                            <p:cond delay="0"/>
                                          </p:stCondLst>
                                        </p:cTn>
                                        <p:tgtEl>
                                          <p:spTgt spid="672"/>
                                        </p:tgtEl>
                                        <p:attrNameLst>
                                          <p:attrName>style.visibility</p:attrName>
                                        </p:attrNameLst>
                                      </p:cBhvr>
                                      <p:to>
                                        <p:strVal val="visible"/>
                                      </p:to>
                                    </p:set>
                                    <p:animEffect transition="in" filter="fade">
                                      <p:cBhvr>
                                        <p:cTn id="58" dur="1000"/>
                                        <p:tgtEl>
                                          <p:spTgt spid="6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59"/>
                                        </p:tgtEl>
                                        <p:attrNameLst>
                                          <p:attrName>style.visibility</p:attrName>
                                        </p:attrNameLst>
                                      </p:cBhvr>
                                      <p:to>
                                        <p:strVal val="visible"/>
                                      </p:to>
                                    </p:set>
                                    <p:animEffect transition="in" filter="fade">
                                      <p:cBhvr>
                                        <p:cTn id="63" dur="1000"/>
                                        <p:tgtEl>
                                          <p:spTgt spid="659"/>
                                        </p:tgtEl>
                                      </p:cBhvr>
                                    </p:animEffect>
                                  </p:childTnLst>
                                </p:cTn>
                              </p:par>
                              <p:par>
                                <p:cTn id="64" presetID="10" presetClass="entr" presetSubtype="0" fill="hold" nodeType="withEffect">
                                  <p:stCondLst>
                                    <p:cond delay="0"/>
                                  </p:stCondLst>
                                  <p:childTnLst>
                                    <p:set>
                                      <p:cBhvr>
                                        <p:cTn id="65" dur="1" fill="hold">
                                          <p:stCondLst>
                                            <p:cond delay="0"/>
                                          </p:stCondLst>
                                        </p:cTn>
                                        <p:tgtEl>
                                          <p:spTgt spid="668"/>
                                        </p:tgtEl>
                                        <p:attrNameLst>
                                          <p:attrName>style.visibility</p:attrName>
                                        </p:attrNameLst>
                                      </p:cBhvr>
                                      <p:to>
                                        <p:strVal val="visible"/>
                                      </p:to>
                                    </p:set>
                                    <p:animEffect transition="in" filter="fade">
                                      <p:cBhvr>
                                        <p:cTn id="66" dur="1000"/>
                                        <p:tgtEl>
                                          <p:spTgt spid="668"/>
                                        </p:tgtEl>
                                      </p:cBhvr>
                                    </p:animEffect>
                                  </p:childTnLst>
                                </p:cTn>
                              </p:par>
                              <p:par>
                                <p:cTn id="67" presetID="10" presetClass="entr" presetSubtype="0" fill="hold" nodeType="withEffect">
                                  <p:stCondLst>
                                    <p:cond delay="0"/>
                                  </p:stCondLst>
                                  <p:childTnLst>
                                    <p:set>
                                      <p:cBhvr>
                                        <p:cTn id="68" dur="1" fill="hold">
                                          <p:stCondLst>
                                            <p:cond delay="0"/>
                                          </p:stCondLst>
                                        </p:cTn>
                                        <p:tgtEl>
                                          <p:spTgt spid="669"/>
                                        </p:tgtEl>
                                        <p:attrNameLst>
                                          <p:attrName>style.visibility</p:attrName>
                                        </p:attrNameLst>
                                      </p:cBhvr>
                                      <p:to>
                                        <p:strVal val="visible"/>
                                      </p:to>
                                    </p:set>
                                    <p:animEffect transition="in" filter="fade">
                                      <p:cBhvr>
                                        <p:cTn id="69" dur="1000"/>
                                        <p:tgtEl>
                                          <p:spTgt spid="669"/>
                                        </p:tgtEl>
                                      </p:cBhvr>
                                    </p:animEffect>
                                  </p:childTnLst>
                                </p:cTn>
                              </p:par>
                              <p:par>
                                <p:cTn id="70" presetID="10" presetClass="entr" presetSubtype="0" fill="hold" nodeType="withEffect">
                                  <p:stCondLst>
                                    <p:cond delay="0"/>
                                  </p:stCondLst>
                                  <p:childTnLst>
                                    <p:set>
                                      <p:cBhvr>
                                        <p:cTn id="71" dur="1" fill="hold">
                                          <p:stCondLst>
                                            <p:cond delay="0"/>
                                          </p:stCondLst>
                                        </p:cTn>
                                        <p:tgtEl>
                                          <p:spTgt spid="673"/>
                                        </p:tgtEl>
                                        <p:attrNameLst>
                                          <p:attrName>style.visibility</p:attrName>
                                        </p:attrNameLst>
                                      </p:cBhvr>
                                      <p:to>
                                        <p:strVal val="visible"/>
                                      </p:to>
                                    </p:set>
                                    <p:animEffect transition="in" filter="fade">
                                      <p:cBhvr>
                                        <p:cTn id="72" dur="1000"/>
                                        <p:tgtEl>
                                          <p:spTgt spid="67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81"/>
                                        </p:tgtEl>
                                        <p:attrNameLst>
                                          <p:attrName>style.visibility</p:attrName>
                                        </p:attrNameLst>
                                      </p:cBhvr>
                                      <p:to>
                                        <p:strVal val="visible"/>
                                      </p:to>
                                    </p:set>
                                    <p:animEffect transition="in" filter="fade">
                                      <p:cBhvr>
                                        <p:cTn id="77" dur="1000"/>
                                        <p:tgtEl>
                                          <p:spTgt spid="681"/>
                                        </p:tgtEl>
                                      </p:cBhvr>
                                    </p:animEffect>
                                  </p:childTnLst>
                                </p:cTn>
                              </p:par>
                              <p:par>
                                <p:cTn id="78" presetID="10" presetClass="entr" presetSubtype="0" fill="hold" nodeType="withEffect">
                                  <p:stCondLst>
                                    <p:cond delay="0"/>
                                  </p:stCondLst>
                                  <p:childTnLst>
                                    <p:set>
                                      <p:cBhvr>
                                        <p:cTn id="79" dur="1" fill="hold">
                                          <p:stCondLst>
                                            <p:cond delay="0"/>
                                          </p:stCondLst>
                                        </p:cTn>
                                        <p:tgtEl>
                                          <p:spTgt spid="678"/>
                                        </p:tgtEl>
                                        <p:attrNameLst>
                                          <p:attrName>style.visibility</p:attrName>
                                        </p:attrNameLst>
                                      </p:cBhvr>
                                      <p:to>
                                        <p:strVal val="visible"/>
                                      </p:to>
                                    </p:set>
                                    <p:animEffect transition="in" filter="fade">
                                      <p:cBhvr>
                                        <p:cTn id="80" dur="1000"/>
                                        <p:tgtEl>
                                          <p:spTgt spid="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9">
          <a:extLst>
            <a:ext uri="{FF2B5EF4-FFF2-40B4-BE49-F238E27FC236}">
              <a16:creationId xmlns:a16="http://schemas.microsoft.com/office/drawing/2014/main" id="{07D3B96F-F7BC-78A2-C0A6-1A39DBF06E23}"/>
            </a:ext>
          </a:extLst>
        </p:cNvPr>
        <p:cNvGrpSpPr/>
        <p:nvPr/>
      </p:nvGrpSpPr>
      <p:grpSpPr>
        <a:xfrm>
          <a:off x="0" y="0"/>
          <a:ext cx="0" cy="0"/>
          <a:chOff x="0" y="0"/>
          <a:chExt cx="0" cy="0"/>
        </a:xfrm>
      </p:grpSpPr>
      <p:grpSp>
        <p:nvGrpSpPr>
          <p:cNvPr id="1430" name="Google Shape;1430;p98">
            <a:extLst>
              <a:ext uri="{FF2B5EF4-FFF2-40B4-BE49-F238E27FC236}">
                <a16:creationId xmlns:a16="http://schemas.microsoft.com/office/drawing/2014/main" id="{B41679A0-9FB5-0C9D-5548-97CAA559F2F9}"/>
              </a:ext>
            </a:extLst>
          </p:cNvPr>
          <p:cNvGrpSpPr/>
          <p:nvPr/>
        </p:nvGrpSpPr>
        <p:grpSpPr>
          <a:xfrm>
            <a:off x="1091945" y="1125844"/>
            <a:ext cx="7260752" cy="2286733"/>
            <a:chOff x="738958" y="1411108"/>
            <a:chExt cx="2461522" cy="2732385"/>
          </a:xfrm>
        </p:grpSpPr>
        <p:sp>
          <p:nvSpPr>
            <p:cNvPr id="1431" name="Google Shape;1431;p98">
              <a:extLst>
                <a:ext uri="{FF2B5EF4-FFF2-40B4-BE49-F238E27FC236}">
                  <a16:creationId xmlns:a16="http://schemas.microsoft.com/office/drawing/2014/main" id="{16819B53-10AF-A1B2-5B73-08C3C66F3379}"/>
                </a:ext>
              </a:extLst>
            </p:cNvPr>
            <p:cNvSpPr/>
            <p:nvPr/>
          </p:nvSpPr>
          <p:spPr>
            <a:xfrm>
              <a:off x="738958" y="1411108"/>
              <a:ext cx="2427000" cy="2632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8">
              <a:extLst>
                <a:ext uri="{FF2B5EF4-FFF2-40B4-BE49-F238E27FC236}">
                  <a16:creationId xmlns:a16="http://schemas.microsoft.com/office/drawing/2014/main" id="{D07AAB78-B62C-F06E-0A2A-7BD49C6258FE}"/>
                </a:ext>
              </a:extLst>
            </p:cNvPr>
            <p:cNvSpPr/>
            <p:nvPr/>
          </p:nvSpPr>
          <p:spPr>
            <a:xfrm>
              <a:off x="773480" y="1563492"/>
              <a:ext cx="2427000" cy="25800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98">
            <a:extLst>
              <a:ext uri="{FF2B5EF4-FFF2-40B4-BE49-F238E27FC236}">
                <a16:creationId xmlns:a16="http://schemas.microsoft.com/office/drawing/2014/main" id="{077F558A-26D6-7283-B656-0168F03B3ECF}"/>
              </a:ext>
            </a:extLst>
          </p:cNvPr>
          <p:cNvSpPr txBox="1">
            <a:spLocks noGrp="1"/>
          </p:cNvSpPr>
          <p:nvPr>
            <p:ph type="title"/>
          </p:nvPr>
        </p:nvSpPr>
        <p:spPr>
          <a:xfrm>
            <a:off x="1362600" y="3485762"/>
            <a:ext cx="6418800" cy="531900"/>
          </a:xfrm>
          <a:prstGeom prst="rect">
            <a:avLst/>
          </a:prstGeom>
        </p:spPr>
        <p:txBody>
          <a:bodyPr spcFirstLastPara="1" wrap="square" lIns="91425" tIns="91425" rIns="91425" bIns="91425" anchor="ctr" anchorCtr="0">
            <a:noAutofit/>
          </a:bodyPr>
          <a:lstStyle/>
          <a:p>
            <a:pPr lvl="0"/>
            <a:r>
              <a:rPr lang="en" dirty="0"/>
              <a:t>—</a:t>
            </a:r>
            <a:r>
              <a:rPr lang="en-US" dirty="0"/>
              <a:t>Elon Musk</a:t>
            </a:r>
            <a:endParaRPr dirty="0"/>
          </a:p>
        </p:txBody>
      </p:sp>
      <p:sp>
        <p:nvSpPr>
          <p:cNvPr id="1434" name="Google Shape;1434;p98">
            <a:extLst>
              <a:ext uri="{FF2B5EF4-FFF2-40B4-BE49-F238E27FC236}">
                <a16:creationId xmlns:a16="http://schemas.microsoft.com/office/drawing/2014/main" id="{81A0033B-159A-2F47-05B5-6EC1F66538E1}"/>
              </a:ext>
            </a:extLst>
          </p:cNvPr>
          <p:cNvSpPr txBox="1">
            <a:spLocks noGrp="1"/>
          </p:cNvSpPr>
          <p:nvPr>
            <p:ph type="subTitle" idx="1"/>
          </p:nvPr>
        </p:nvSpPr>
        <p:spPr>
          <a:xfrm>
            <a:off x="1292913" y="1324312"/>
            <a:ext cx="6960646" cy="1908600"/>
          </a:xfrm>
          <a:prstGeom prst="rect">
            <a:avLst/>
          </a:prstGeom>
        </p:spPr>
        <p:txBody>
          <a:bodyPr spcFirstLastPara="1" wrap="square" lIns="91425" tIns="91425" rIns="91425" bIns="91425" anchor="b" anchorCtr="0">
            <a:noAutofit/>
          </a:bodyPr>
          <a:lstStyle/>
          <a:p>
            <a:pPr marL="0" lvl="0" indent="0" algn="ctr"/>
            <a:r>
              <a:rPr lang="en-US" sz="2400" dirty="0"/>
              <a:t>The pace of progress in artificial intelligence is incredibly fast... What we’re developing is not just smarter software, but machines that will one day be able to do anything humans can do—only better, faster, and without needing a break.</a:t>
            </a:r>
          </a:p>
        </p:txBody>
      </p:sp>
    </p:spTree>
    <p:extLst>
      <p:ext uri="{BB962C8B-B14F-4D97-AF65-F5344CB8AC3E}">
        <p14:creationId xmlns:p14="http://schemas.microsoft.com/office/powerpoint/2010/main" val="62767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0"/>
                                        </p:tgtEl>
                                        <p:attrNameLst>
                                          <p:attrName>style.visibility</p:attrName>
                                        </p:attrNameLst>
                                      </p:cBhvr>
                                      <p:to>
                                        <p:strVal val="visible"/>
                                      </p:to>
                                    </p:set>
                                    <p:anim calcmode="lin" valueType="num">
                                      <p:cBhvr additive="base">
                                        <p:cTn id="7" dur="1000"/>
                                        <p:tgtEl>
                                          <p:spTgt spid="143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434"/>
                                        </p:tgtEl>
                                        <p:attrNameLst>
                                          <p:attrName>style.visibility</p:attrName>
                                        </p:attrNameLst>
                                      </p:cBhvr>
                                      <p:to>
                                        <p:strVal val="visible"/>
                                      </p:to>
                                    </p:set>
                                    <p:anim calcmode="lin" valueType="num">
                                      <p:cBhvr additive="base">
                                        <p:cTn id="10" dur="1000"/>
                                        <p:tgtEl>
                                          <p:spTgt spid="1434"/>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433"/>
                                        </p:tgtEl>
                                        <p:attrNameLst>
                                          <p:attrName>style.visibility</p:attrName>
                                        </p:attrNameLst>
                                      </p:cBhvr>
                                      <p:to>
                                        <p:strVal val="visible"/>
                                      </p:to>
                                    </p:set>
                                    <p:anim calcmode="lin" valueType="num">
                                      <p:cBhvr additive="base">
                                        <p:cTn id="13" dur="1000"/>
                                        <p:tgtEl>
                                          <p:spTgt spid="14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5">
          <a:extLst>
            <a:ext uri="{FF2B5EF4-FFF2-40B4-BE49-F238E27FC236}">
              <a16:creationId xmlns:a16="http://schemas.microsoft.com/office/drawing/2014/main" id="{EEFBE007-C3C4-C253-08DF-8A37BBD3CAB9}"/>
            </a:ext>
          </a:extLst>
        </p:cNvPr>
        <p:cNvGrpSpPr/>
        <p:nvPr/>
      </p:nvGrpSpPr>
      <p:grpSpPr>
        <a:xfrm>
          <a:off x="0" y="0"/>
          <a:ext cx="0" cy="0"/>
          <a:chOff x="0" y="0"/>
          <a:chExt cx="0" cy="0"/>
        </a:xfrm>
      </p:grpSpPr>
      <p:sp>
        <p:nvSpPr>
          <p:cNvPr id="3878" name="Google Shape;3878;p120">
            <a:extLst>
              <a:ext uri="{FF2B5EF4-FFF2-40B4-BE49-F238E27FC236}">
                <a16:creationId xmlns:a16="http://schemas.microsoft.com/office/drawing/2014/main" id="{53C19104-B487-8E59-1DDD-B7D0B8A25272}"/>
              </a:ext>
            </a:extLst>
          </p:cNvPr>
          <p:cNvSpPr txBox="1">
            <a:spLocks noGrp="1"/>
          </p:cNvSpPr>
          <p:nvPr>
            <p:ph type="title"/>
          </p:nvPr>
        </p:nvSpPr>
        <p:spPr>
          <a:xfrm>
            <a:off x="720000" y="375275"/>
            <a:ext cx="34347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3879" name="Google Shape;3879;p120">
            <a:extLst>
              <a:ext uri="{FF2B5EF4-FFF2-40B4-BE49-F238E27FC236}">
                <a16:creationId xmlns:a16="http://schemas.microsoft.com/office/drawing/2014/main" id="{3CAFFFD7-68D6-1C07-D9B5-C371ACACBB3D}"/>
              </a:ext>
            </a:extLst>
          </p:cNvPr>
          <p:cNvSpPr txBox="1">
            <a:spLocks noGrp="1"/>
          </p:cNvSpPr>
          <p:nvPr>
            <p:ph type="subTitle" idx="1"/>
          </p:nvPr>
        </p:nvSpPr>
        <p:spPr>
          <a:xfrm>
            <a:off x="713100" y="1266825"/>
            <a:ext cx="3434700" cy="239770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Thank you for your time and attention!</a:t>
            </a:r>
          </a:p>
          <a:p>
            <a:pPr marL="0" lvl="0" indent="0" algn="l" rtl="0">
              <a:spcBef>
                <a:spcPts val="0"/>
              </a:spcBef>
              <a:spcAft>
                <a:spcPts val="0"/>
              </a:spcAft>
              <a:buNone/>
            </a:pPr>
            <a:r>
              <a:rPr lang="en-US" dirty="0"/>
              <a:t>I hope this presentation gave you insight into the exciting world of AI in robotics.</a:t>
            </a:r>
            <a:endParaRPr dirty="0"/>
          </a:p>
        </p:txBody>
      </p:sp>
      <p:pic>
        <p:nvPicPr>
          <p:cNvPr id="3888" name="Google Shape;3888;p120">
            <a:extLst>
              <a:ext uri="{FF2B5EF4-FFF2-40B4-BE49-F238E27FC236}">
                <a16:creationId xmlns:a16="http://schemas.microsoft.com/office/drawing/2014/main" id="{123D0656-CF11-19AE-74D6-8A802EA20568}"/>
              </a:ext>
            </a:extLst>
          </p:cNvPr>
          <p:cNvPicPr preferRelativeResize="0"/>
          <p:nvPr/>
        </p:nvPicPr>
        <p:blipFill>
          <a:blip r:embed="rId3">
            <a:alphaModFix/>
          </a:blip>
          <a:stretch>
            <a:fillRect/>
          </a:stretch>
        </p:blipFill>
        <p:spPr>
          <a:xfrm>
            <a:off x="4376875" y="425075"/>
            <a:ext cx="4255050" cy="4293345"/>
          </a:xfrm>
          <a:prstGeom prst="rect">
            <a:avLst/>
          </a:prstGeom>
          <a:noFill/>
          <a:ln>
            <a:noFill/>
          </a:ln>
        </p:spPr>
      </p:pic>
      <p:sp>
        <p:nvSpPr>
          <p:cNvPr id="3889" name="Google Shape;3889;p120">
            <a:extLst>
              <a:ext uri="{FF2B5EF4-FFF2-40B4-BE49-F238E27FC236}">
                <a16:creationId xmlns:a16="http://schemas.microsoft.com/office/drawing/2014/main" id="{1EA11646-6396-2340-8ABC-F52D48A333F1}"/>
              </a:ext>
            </a:extLst>
          </p:cNvPr>
          <p:cNvSpPr/>
          <p:nvPr/>
        </p:nvSpPr>
        <p:spPr>
          <a:xfrm rot="5400000">
            <a:off x="4746025" y="1542922"/>
            <a:ext cx="333300" cy="332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20">
            <a:extLst>
              <a:ext uri="{FF2B5EF4-FFF2-40B4-BE49-F238E27FC236}">
                <a16:creationId xmlns:a16="http://schemas.microsoft.com/office/drawing/2014/main" id="{CFD3C48E-70D8-DAC4-DA3D-C5B0E431EF99}"/>
              </a:ext>
            </a:extLst>
          </p:cNvPr>
          <p:cNvSpPr/>
          <p:nvPr/>
        </p:nvSpPr>
        <p:spPr>
          <a:xfrm rot="5400000">
            <a:off x="4746025" y="1969672"/>
            <a:ext cx="333300" cy="332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9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4">
          <a:extLst>
            <a:ext uri="{FF2B5EF4-FFF2-40B4-BE49-F238E27FC236}">
              <a16:creationId xmlns:a16="http://schemas.microsoft.com/office/drawing/2014/main" id="{388A7851-4668-029D-F671-0DCF291D8238}"/>
            </a:ext>
          </a:extLst>
        </p:cNvPr>
        <p:cNvGrpSpPr/>
        <p:nvPr/>
      </p:nvGrpSpPr>
      <p:grpSpPr>
        <a:xfrm>
          <a:off x="0" y="0"/>
          <a:ext cx="0" cy="0"/>
          <a:chOff x="0" y="0"/>
          <a:chExt cx="0" cy="0"/>
        </a:xfrm>
      </p:grpSpPr>
      <p:sp>
        <p:nvSpPr>
          <p:cNvPr id="1305" name="Google Shape;1305;p92">
            <a:extLst>
              <a:ext uri="{FF2B5EF4-FFF2-40B4-BE49-F238E27FC236}">
                <a16:creationId xmlns:a16="http://schemas.microsoft.com/office/drawing/2014/main" id="{844F11A1-F8BB-BEA0-6A81-EB84B78D3638}"/>
              </a:ext>
            </a:extLst>
          </p:cNvPr>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Timeline of AI in Robotics</a:t>
            </a:r>
            <a:endParaRPr dirty="0"/>
          </a:p>
        </p:txBody>
      </p:sp>
      <p:sp>
        <p:nvSpPr>
          <p:cNvPr id="1306" name="Google Shape;1306;p92">
            <a:extLst>
              <a:ext uri="{FF2B5EF4-FFF2-40B4-BE49-F238E27FC236}">
                <a16:creationId xmlns:a16="http://schemas.microsoft.com/office/drawing/2014/main" id="{481DB228-9C1D-BAC5-9615-9758E53764F4}"/>
              </a:ext>
            </a:extLst>
          </p:cNvPr>
          <p:cNvSpPr txBox="1"/>
          <p:nvPr/>
        </p:nvSpPr>
        <p:spPr>
          <a:xfrm>
            <a:off x="2462046" y="1411375"/>
            <a:ext cx="1462500" cy="402300"/>
          </a:xfrm>
          <a:prstGeom prst="rect">
            <a:avLst/>
          </a:prstGeom>
          <a:noFill/>
          <a:ln>
            <a:noFill/>
          </a:ln>
        </p:spPr>
        <p:txBody>
          <a:bodyPr spcFirstLastPara="1" wrap="square" lIns="91425" tIns="91425" rIns="91425" bIns="91425" anchor="ctr" anchorCtr="0">
            <a:noAutofit/>
          </a:bodyPr>
          <a:lstStyle/>
          <a:p>
            <a:pPr lvl="0" algn="ctr"/>
            <a:r>
              <a:rPr lang="en-US" sz="2500" b="1" dirty="0">
                <a:solidFill>
                  <a:schemeClr val="lt1"/>
                </a:solidFill>
                <a:latin typeface="IBM Plex Sans"/>
                <a:ea typeface="IBM Plex Sans"/>
                <a:cs typeface="IBM Plex Sans"/>
                <a:sym typeface="IBM Plex Sans"/>
              </a:rPr>
              <a:t>Origins </a:t>
            </a:r>
            <a:endParaRPr sz="2500" b="1" dirty="0">
              <a:solidFill>
                <a:schemeClr val="lt1"/>
              </a:solidFill>
              <a:latin typeface="IBM Plex Sans"/>
              <a:ea typeface="IBM Plex Sans"/>
              <a:cs typeface="IBM Plex Sans"/>
              <a:sym typeface="IBM Plex Sans"/>
            </a:endParaRPr>
          </a:p>
        </p:txBody>
      </p:sp>
      <p:sp>
        <p:nvSpPr>
          <p:cNvPr id="1307" name="Google Shape;1307;p92">
            <a:extLst>
              <a:ext uri="{FF2B5EF4-FFF2-40B4-BE49-F238E27FC236}">
                <a16:creationId xmlns:a16="http://schemas.microsoft.com/office/drawing/2014/main" id="{745EAE09-3BA0-1AB2-8E0C-F12AFEEF61DB}"/>
              </a:ext>
            </a:extLst>
          </p:cNvPr>
          <p:cNvSpPr txBox="1"/>
          <p:nvPr/>
        </p:nvSpPr>
        <p:spPr>
          <a:xfrm>
            <a:off x="4187938" y="1411375"/>
            <a:ext cx="4410600" cy="402300"/>
          </a:xfrm>
          <a:prstGeom prst="rect">
            <a:avLst/>
          </a:prstGeom>
          <a:noFill/>
          <a:ln>
            <a:noFill/>
          </a:ln>
        </p:spPr>
        <p:txBody>
          <a:bodyPr spcFirstLastPara="1" wrap="square" lIns="91425" tIns="91425" rIns="91425" bIns="91425" anchor="ctr" anchorCtr="0">
            <a:noAutofit/>
          </a:bodyPr>
          <a:lstStyle/>
          <a:p>
            <a:pPr lvl="0"/>
            <a:r>
              <a:rPr lang="en-US" dirty="0" err="1">
                <a:solidFill>
                  <a:schemeClr val="lt1"/>
                </a:solidFill>
                <a:latin typeface="IBM Plex Sans Medium"/>
                <a:ea typeface="IBM Plex Sans Medium"/>
                <a:cs typeface="IBM Plex Sans Medium"/>
                <a:sym typeface="IBM Plex Sans Medium"/>
              </a:rPr>
              <a:t>Unimate</a:t>
            </a:r>
            <a:r>
              <a:rPr lang="en-US" dirty="0">
                <a:solidFill>
                  <a:schemeClr val="lt1"/>
                </a:solidFill>
                <a:latin typeface="IBM Plex Sans Medium"/>
                <a:ea typeface="IBM Plex Sans Medium"/>
                <a:cs typeface="IBM Plex Sans Medium"/>
                <a:sym typeface="IBM Plex Sans Medium"/>
              </a:rPr>
              <a:t> becomes the first industrial robot, automating factory work at General Motors.</a:t>
            </a:r>
            <a:endParaRPr dirty="0">
              <a:solidFill>
                <a:schemeClr val="lt1"/>
              </a:solidFill>
              <a:latin typeface="IBM Plex Sans Medium"/>
              <a:ea typeface="IBM Plex Sans Medium"/>
              <a:cs typeface="IBM Plex Sans Medium"/>
              <a:sym typeface="IBM Plex Sans Medium"/>
            </a:endParaRPr>
          </a:p>
        </p:txBody>
      </p:sp>
      <p:sp>
        <p:nvSpPr>
          <p:cNvPr id="1308" name="Google Shape;1308;p92">
            <a:extLst>
              <a:ext uri="{FF2B5EF4-FFF2-40B4-BE49-F238E27FC236}">
                <a16:creationId xmlns:a16="http://schemas.microsoft.com/office/drawing/2014/main" id="{40378A49-2FEC-E198-64C4-4DD49E2EF779}"/>
              </a:ext>
            </a:extLst>
          </p:cNvPr>
          <p:cNvSpPr txBox="1"/>
          <p:nvPr/>
        </p:nvSpPr>
        <p:spPr>
          <a:xfrm>
            <a:off x="2224191" y="3742052"/>
            <a:ext cx="1938234" cy="402300"/>
          </a:xfrm>
          <a:prstGeom prst="rect">
            <a:avLst/>
          </a:prstGeom>
          <a:noFill/>
          <a:ln>
            <a:noFill/>
          </a:ln>
        </p:spPr>
        <p:txBody>
          <a:bodyPr spcFirstLastPara="1" wrap="square" lIns="91425" tIns="91425" rIns="91425" bIns="91425" anchor="ctr" anchorCtr="0">
            <a:noAutofit/>
          </a:bodyPr>
          <a:lstStyle/>
          <a:p>
            <a:pPr lvl="0" algn="ctr"/>
            <a:r>
              <a:rPr lang="en-US" sz="2500" b="1" dirty="0">
                <a:solidFill>
                  <a:schemeClr val="lt1"/>
                </a:solidFill>
                <a:latin typeface="IBM Plex Sans"/>
                <a:ea typeface="IBM Plex Sans"/>
                <a:cs typeface="IBM Plex Sans"/>
                <a:sym typeface="IBM Plex Sans"/>
              </a:rPr>
              <a:t>Foundation </a:t>
            </a:r>
            <a:endParaRPr sz="2500" b="1" dirty="0">
              <a:solidFill>
                <a:schemeClr val="lt1"/>
              </a:solidFill>
              <a:latin typeface="IBM Plex Sans"/>
              <a:ea typeface="IBM Plex Sans"/>
              <a:cs typeface="IBM Plex Sans"/>
              <a:sym typeface="IBM Plex Sans"/>
            </a:endParaRPr>
          </a:p>
        </p:txBody>
      </p:sp>
      <p:sp>
        <p:nvSpPr>
          <p:cNvPr id="1309" name="Google Shape;1309;p92">
            <a:extLst>
              <a:ext uri="{FF2B5EF4-FFF2-40B4-BE49-F238E27FC236}">
                <a16:creationId xmlns:a16="http://schemas.microsoft.com/office/drawing/2014/main" id="{E8DD43A8-4136-944A-D952-4337F190188B}"/>
              </a:ext>
            </a:extLst>
          </p:cNvPr>
          <p:cNvSpPr txBox="1"/>
          <p:nvPr/>
        </p:nvSpPr>
        <p:spPr>
          <a:xfrm>
            <a:off x="4187913" y="3742062"/>
            <a:ext cx="4410600" cy="402300"/>
          </a:xfrm>
          <a:prstGeom prst="rect">
            <a:avLst/>
          </a:prstGeom>
          <a:noFill/>
          <a:ln>
            <a:noFill/>
          </a:ln>
        </p:spPr>
        <p:txBody>
          <a:bodyPr spcFirstLastPara="1" wrap="square" lIns="91425" tIns="91425" rIns="91425" bIns="91425" anchor="ctr" anchorCtr="0">
            <a:noAutofit/>
          </a:bodyPr>
          <a:lstStyle/>
          <a:p>
            <a:pPr lvl="0"/>
            <a:r>
              <a:rPr lang="en-US" dirty="0">
                <a:solidFill>
                  <a:schemeClr val="lt1"/>
                </a:solidFill>
                <a:latin typeface="IBM Plex Sans Medium"/>
                <a:ea typeface="IBM Plex Sans Medium"/>
                <a:cs typeface="IBM Plex Sans Medium"/>
                <a:sym typeface="IBM Plex Sans Medium"/>
              </a:rPr>
              <a:t>NVIDIA launches GROOT N1, a generalist AI model enabling robots to learn and adapt across tasks.</a:t>
            </a:r>
            <a:endParaRPr dirty="0">
              <a:solidFill>
                <a:schemeClr val="lt1"/>
              </a:solidFill>
              <a:latin typeface="IBM Plex Sans Medium"/>
              <a:ea typeface="IBM Plex Sans Medium"/>
              <a:cs typeface="IBM Plex Sans Medium"/>
              <a:sym typeface="IBM Plex Sans Medium"/>
            </a:endParaRPr>
          </a:p>
        </p:txBody>
      </p:sp>
      <p:sp>
        <p:nvSpPr>
          <p:cNvPr id="1310" name="Google Shape;1310;p92">
            <a:extLst>
              <a:ext uri="{FF2B5EF4-FFF2-40B4-BE49-F238E27FC236}">
                <a16:creationId xmlns:a16="http://schemas.microsoft.com/office/drawing/2014/main" id="{59CD4FD6-025B-9101-4544-A0504EB0D6A7}"/>
              </a:ext>
            </a:extLst>
          </p:cNvPr>
          <p:cNvSpPr txBox="1"/>
          <p:nvPr/>
        </p:nvSpPr>
        <p:spPr>
          <a:xfrm>
            <a:off x="2224175" y="2965159"/>
            <a:ext cx="1938250" cy="402300"/>
          </a:xfrm>
          <a:prstGeom prst="rect">
            <a:avLst/>
          </a:prstGeom>
          <a:noFill/>
          <a:ln>
            <a:noFill/>
          </a:ln>
        </p:spPr>
        <p:txBody>
          <a:bodyPr spcFirstLastPara="1" wrap="square" lIns="91425" tIns="91425" rIns="91425" bIns="91425" anchor="ctr" anchorCtr="0">
            <a:noAutofit/>
          </a:bodyPr>
          <a:lstStyle/>
          <a:p>
            <a:pPr lvl="0" algn="ctr"/>
            <a:r>
              <a:rPr lang="en-US" sz="2500" b="1" dirty="0">
                <a:solidFill>
                  <a:schemeClr val="lt1"/>
                </a:solidFill>
                <a:latin typeface="IBM Plex Sans"/>
                <a:ea typeface="IBM Plex Sans"/>
                <a:cs typeface="IBM Plex Sans"/>
                <a:sym typeface="IBM Plex Sans"/>
              </a:rPr>
              <a:t>Humanoids </a:t>
            </a:r>
            <a:endParaRPr sz="2500" b="1" dirty="0">
              <a:solidFill>
                <a:schemeClr val="lt1"/>
              </a:solidFill>
              <a:latin typeface="IBM Plex Sans"/>
              <a:ea typeface="IBM Plex Sans"/>
              <a:cs typeface="IBM Plex Sans"/>
              <a:sym typeface="IBM Plex Sans"/>
            </a:endParaRPr>
          </a:p>
        </p:txBody>
      </p:sp>
      <p:sp>
        <p:nvSpPr>
          <p:cNvPr id="1311" name="Google Shape;1311;p92">
            <a:extLst>
              <a:ext uri="{FF2B5EF4-FFF2-40B4-BE49-F238E27FC236}">
                <a16:creationId xmlns:a16="http://schemas.microsoft.com/office/drawing/2014/main" id="{3F6154C4-BAC8-9944-08D6-6B9651DF406A}"/>
              </a:ext>
            </a:extLst>
          </p:cNvPr>
          <p:cNvSpPr txBox="1"/>
          <p:nvPr/>
        </p:nvSpPr>
        <p:spPr>
          <a:xfrm>
            <a:off x="4187913" y="2965167"/>
            <a:ext cx="4410600" cy="402300"/>
          </a:xfrm>
          <a:prstGeom prst="rect">
            <a:avLst/>
          </a:prstGeom>
          <a:noFill/>
          <a:ln>
            <a:noFill/>
          </a:ln>
        </p:spPr>
        <p:txBody>
          <a:bodyPr spcFirstLastPara="1" wrap="square" lIns="91425" tIns="91425" rIns="91425" bIns="91425" anchor="ctr" anchorCtr="0">
            <a:noAutofit/>
          </a:bodyPr>
          <a:lstStyle/>
          <a:p>
            <a:pPr lvl="0"/>
            <a:r>
              <a:rPr lang="en-US" dirty="0">
                <a:solidFill>
                  <a:schemeClr val="lt1"/>
                </a:solidFill>
                <a:latin typeface="IBM Plex Sans Medium"/>
                <a:ea typeface="IBM Plex Sans Medium"/>
                <a:cs typeface="IBM Plex Sans Medium"/>
                <a:sym typeface="IBM Plex Sans Medium"/>
              </a:rPr>
              <a:t>Tesla unveils Optimus, signaling a new era of general-purpose humanoid robots.</a:t>
            </a:r>
            <a:endParaRPr dirty="0">
              <a:solidFill>
                <a:schemeClr val="lt1"/>
              </a:solidFill>
              <a:latin typeface="IBM Plex Sans Medium"/>
              <a:ea typeface="IBM Plex Sans Medium"/>
              <a:cs typeface="IBM Plex Sans Medium"/>
              <a:sym typeface="IBM Plex Sans Medium"/>
            </a:endParaRPr>
          </a:p>
        </p:txBody>
      </p:sp>
      <p:sp>
        <p:nvSpPr>
          <p:cNvPr id="1312" name="Google Shape;1312;p92">
            <a:extLst>
              <a:ext uri="{FF2B5EF4-FFF2-40B4-BE49-F238E27FC236}">
                <a16:creationId xmlns:a16="http://schemas.microsoft.com/office/drawing/2014/main" id="{C05F73A1-B959-33F9-E993-44037449AE82}"/>
              </a:ext>
            </a:extLst>
          </p:cNvPr>
          <p:cNvSpPr txBox="1"/>
          <p:nvPr/>
        </p:nvSpPr>
        <p:spPr>
          <a:xfrm>
            <a:off x="2462058" y="2188267"/>
            <a:ext cx="1462500" cy="402300"/>
          </a:xfrm>
          <a:prstGeom prst="rect">
            <a:avLst/>
          </a:prstGeom>
          <a:noFill/>
          <a:ln>
            <a:noFill/>
          </a:ln>
        </p:spPr>
        <p:txBody>
          <a:bodyPr spcFirstLastPara="1" wrap="square" lIns="91425" tIns="91425" rIns="91425" bIns="91425" anchor="ctr" anchorCtr="0">
            <a:noAutofit/>
          </a:bodyPr>
          <a:lstStyle/>
          <a:p>
            <a:pPr lvl="0" algn="ctr"/>
            <a:r>
              <a:rPr lang="en-US" sz="2500" b="1" dirty="0">
                <a:solidFill>
                  <a:schemeClr val="lt1"/>
                </a:solidFill>
                <a:latin typeface="IBM Plex Sans"/>
                <a:ea typeface="IBM Plex Sans"/>
                <a:cs typeface="IBM Plex Sans"/>
                <a:sym typeface="IBM Plex Sans"/>
              </a:rPr>
              <a:t>Vision </a:t>
            </a:r>
            <a:endParaRPr sz="2500" b="1" dirty="0">
              <a:solidFill>
                <a:schemeClr val="lt1"/>
              </a:solidFill>
              <a:latin typeface="IBM Plex Sans"/>
              <a:ea typeface="IBM Plex Sans"/>
              <a:cs typeface="IBM Plex Sans"/>
              <a:sym typeface="IBM Plex Sans"/>
            </a:endParaRPr>
          </a:p>
        </p:txBody>
      </p:sp>
      <p:sp>
        <p:nvSpPr>
          <p:cNvPr id="1313" name="Google Shape;1313;p92">
            <a:extLst>
              <a:ext uri="{FF2B5EF4-FFF2-40B4-BE49-F238E27FC236}">
                <a16:creationId xmlns:a16="http://schemas.microsoft.com/office/drawing/2014/main" id="{B8F24D6F-BC9A-3AA0-3878-5BE62BEB82EE}"/>
              </a:ext>
            </a:extLst>
          </p:cNvPr>
          <p:cNvSpPr txBox="1"/>
          <p:nvPr/>
        </p:nvSpPr>
        <p:spPr>
          <a:xfrm>
            <a:off x="4187938" y="2188271"/>
            <a:ext cx="4410600" cy="402300"/>
          </a:xfrm>
          <a:prstGeom prst="rect">
            <a:avLst/>
          </a:prstGeom>
          <a:noFill/>
          <a:ln>
            <a:noFill/>
          </a:ln>
        </p:spPr>
        <p:txBody>
          <a:bodyPr spcFirstLastPara="1" wrap="square" lIns="91425" tIns="91425" rIns="91425" bIns="91425" anchor="ctr" anchorCtr="0">
            <a:noAutofit/>
          </a:bodyPr>
          <a:lstStyle/>
          <a:p>
            <a:pPr lvl="0"/>
            <a:r>
              <a:rPr lang="en-US" dirty="0">
                <a:solidFill>
                  <a:schemeClr val="lt1"/>
                </a:solidFill>
                <a:latin typeface="IBM Plex Sans Medium"/>
                <a:ea typeface="IBM Plex Sans Medium"/>
                <a:cs typeface="IBM Plex Sans Medium"/>
                <a:sym typeface="IBM Plex Sans Medium"/>
              </a:rPr>
              <a:t>Deep learning breakthroughs power major advances in computer vision for robotics.</a:t>
            </a:r>
            <a:endParaRPr dirty="0">
              <a:solidFill>
                <a:schemeClr val="lt1"/>
              </a:solidFill>
              <a:latin typeface="IBM Plex Sans Medium"/>
              <a:ea typeface="IBM Plex Sans Medium"/>
              <a:cs typeface="IBM Plex Sans Medium"/>
              <a:sym typeface="IBM Plex Sans Medium"/>
            </a:endParaRPr>
          </a:p>
        </p:txBody>
      </p:sp>
      <p:sp>
        <p:nvSpPr>
          <p:cNvPr id="1314" name="Google Shape;1314;p92">
            <a:extLst>
              <a:ext uri="{FF2B5EF4-FFF2-40B4-BE49-F238E27FC236}">
                <a16:creationId xmlns:a16="http://schemas.microsoft.com/office/drawing/2014/main" id="{4D768D39-A018-913F-0C82-9B970834787D}"/>
              </a:ext>
            </a:extLst>
          </p:cNvPr>
          <p:cNvSpPr txBox="1"/>
          <p:nvPr/>
        </p:nvSpPr>
        <p:spPr>
          <a:xfrm>
            <a:off x="774062" y="1411375"/>
            <a:ext cx="1462500" cy="402300"/>
          </a:xfrm>
          <a:prstGeom prst="rect">
            <a:avLst/>
          </a:prstGeom>
          <a:noFill/>
          <a:ln>
            <a:noFill/>
          </a:ln>
        </p:spPr>
        <p:txBody>
          <a:bodyPr spcFirstLastPara="1" wrap="square" lIns="91425" tIns="91425" rIns="91425" bIns="91425" anchor="ctr" anchorCtr="0">
            <a:noAutofit/>
          </a:bodyPr>
          <a:lstStyle/>
          <a:p>
            <a:pPr lvl="0" algn="ctr"/>
            <a:r>
              <a:rPr lang="en" sz="2500" b="1" dirty="0">
                <a:solidFill>
                  <a:schemeClr val="lt1"/>
                </a:solidFill>
                <a:latin typeface="IBM Plex Sans"/>
                <a:ea typeface="IBM Plex Sans"/>
                <a:cs typeface="IBM Plex Sans"/>
                <a:sym typeface="IBM Plex Sans"/>
              </a:rPr>
              <a:t>1961</a:t>
            </a:r>
            <a:endParaRPr sz="2500" b="1" dirty="0">
              <a:solidFill>
                <a:schemeClr val="lt1"/>
              </a:solidFill>
              <a:latin typeface="IBM Plex Sans"/>
              <a:ea typeface="IBM Plex Sans"/>
              <a:cs typeface="IBM Plex Sans"/>
              <a:sym typeface="IBM Plex Sans"/>
            </a:endParaRPr>
          </a:p>
        </p:txBody>
      </p:sp>
      <p:sp>
        <p:nvSpPr>
          <p:cNvPr id="1315" name="Google Shape;1315;p92">
            <a:extLst>
              <a:ext uri="{FF2B5EF4-FFF2-40B4-BE49-F238E27FC236}">
                <a16:creationId xmlns:a16="http://schemas.microsoft.com/office/drawing/2014/main" id="{E59364A2-A26C-D151-DB76-663059511C65}"/>
              </a:ext>
            </a:extLst>
          </p:cNvPr>
          <p:cNvSpPr txBox="1"/>
          <p:nvPr/>
        </p:nvSpPr>
        <p:spPr>
          <a:xfrm>
            <a:off x="774074" y="3742052"/>
            <a:ext cx="1462500" cy="402300"/>
          </a:xfrm>
          <a:prstGeom prst="rect">
            <a:avLst/>
          </a:prstGeom>
          <a:noFill/>
          <a:ln>
            <a:noFill/>
          </a:ln>
        </p:spPr>
        <p:txBody>
          <a:bodyPr spcFirstLastPara="1" wrap="square" lIns="91425" tIns="91425" rIns="91425" bIns="91425" anchor="ctr" anchorCtr="0">
            <a:noAutofit/>
          </a:bodyPr>
          <a:lstStyle/>
          <a:p>
            <a:pPr lvl="0" algn="ctr"/>
            <a:r>
              <a:rPr lang="en" sz="2500" b="1" dirty="0">
                <a:solidFill>
                  <a:schemeClr val="lt1"/>
                </a:solidFill>
                <a:latin typeface="IBM Plex Sans"/>
                <a:ea typeface="IBM Plex Sans"/>
                <a:cs typeface="IBM Plex Sans"/>
                <a:sym typeface="IBM Plex Sans"/>
              </a:rPr>
              <a:t>2025</a:t>
            </a:r>
            <a:endParaRPr sz="2500" b="1" dirty="0">
              <a:solidFill>
                <a:schemeClr val="lt1"/>
              </a:solidFill>
              <a:latin typeface="IBM Plex Sans"/>
              <a:ea typeface="IBM Plex Sans"/>
              <a:cs typeface="IBM Plex Sans"/>
              <a:sym typeface="IBM Plex Sans"/>
            </a:endParaRPr>
          </a:p>
        </p:txBody>
      </p:sp>
      <p:sp>
        <p:nvSpPr>
          <p:cNvPr id="1316" name="Google Shape;1316;p92">
            <a:extLst>
              <a:ext uri="{FF2B5EF4-FFF2-40B4-BE49-F238E27FC236}">
                <a16:creationId xmlns:a16="http://schemas.microsoft.com/office/drawing/2014/main" id="{C631A787-B297-54B6-80FA-279AED8038B0}"/>
              </a:ext>
            </a:extLst>
          </p:cNvPr>
          <p:cNvSpPr txBox="1"/>
          <p:nvPr/>
        </p:nvSpPr>
        <p:spPr>
          <a:xfrm>
            <a:off x="774066" y="2965159"/>
            <a:ext cx="1462500" cy="402300"/>
          </a:xfrm>
          <a:prstGeom prst="rect">
            <a:avLst/>
          </a:prstGeom>
          <a:noFill/>
          <a:ln>
            <a:noFill/>
          </a:ln>
        </p:spPr>
        <p:txBody>
          <a:bodyPr spcFirstLastPara="1" wrap="square" lIns="91425" tIns="91425" rIns="91425" bIns="91425" anchor="ctr" anchorCtr="0">
            <a:noAutofit/>
          </a:bodyPr>
          <a:lstStyle/>
          <a:p>
            <a:pPr lvl="0" algn="ctr"/>
            <a:r>
              <a:rPr lang="en" sz="2500" b="1" dirty="0">
                <a:solidFill>
                  <a:schemeClr val="lt1"/>
                </a:solidFill>
                <a:latin typeface="IBM Plex Sans"/>
                <a:ea typeface="IBM Plex Sans"/>
                <a:cs typeface="IBM Plex Sans"/>
                <a:sym typeface="IBM Plex Sans"/>
              </a:rPr>
              <a:t>2021</a:t>
            </a:r>
            <a:endParaRPr sz="2500" b="1" dirty="0">
              <a:solidFill>
                <a:schemeClr val="lt1"/>
              </a:solidFill>
              <a:latin typeface="IBM Plex Sans"/>
              <a:ea typeface="IBM Plex Sans"/>
              <a:cs typeface="IBM Plex Sans"/>
              <a:sym typeface="IBM Plex Sans"/>
            </a:endParaRPr>
          </a:p>
        </p:txBody>
      </p:sp>
      <p:sp>
        <p:nvSpPr>
          <p:cNvPr id="1317" name="Google Shape;1317;p92">
            <a:extLst>
              <a:ext uri="{FF2B5EF4-FFF2-40B4-BE49-F238E27FC236}">
                <a16:creationId xmlns:a16="http://schemas.microsoft.com/office/drawing/2014/main" id="{8B4DAFFA-A19E-C4CA-1729-709B50113036}"/>
              </a:ext>
            </a:extLst>
          </p:cNvPr>
          <p:cNvSpPr txBox="1"/>
          <p:nvPr/>
        </p:nvSpPr>
        <p:spPr>
          <a:xfrm>
            <a:off x="774074" y="2188267"/>
            <a:ext cx="1462500" cy="402300"/>
          </a:xfrm>
          <a:prstGeom prst="rect">
            <a:avLst/>
          </a:prstGeom>
          <a:noFill/>
          <a:ln>
            <a:noFill/>
          </a:ln>
        </p:spPr>
        <p:txBody>
          <a:bodyPr spcFirstLastPara="1" wrap="square" lIns="91425" tIns="91425" rIns="91425" bIns="91425" anchor="ctr" anchorCtr="0">
            <a:noAutofit/>
          </a:bodyPr>
          <a:lstStyle/>
          <a:p>
            <a:pPr lvl="0" algn="ctr"/>
            <a:r>
              <a:rPr lang="en" sz="2500" b="1" dirty="0">
                <a:solidFill>
                  <a:schemeClr val="lt1"/>
                </a:solidFill>
                <a:latin typeface="IBM Plex Sans"/>
                <a:ea typeface="IBM Plex Sans"/>
                <a:cs typeface="IBM Plex Sans"/>
                <a:sym typeface="IBM Plex Sans"/>
              </a:rPr>
              <a:t>2012</a:t>
            </a:r>
            <a:endParaRPr sz="2500" b="1" dirty="0">
              <a:solidFill>
                <a:schemeClr val="lt1"/>
              </a:solidFill>
              <a:latin typeface="IBM Plex Sans"/>
              <a:ea typeface="IBM Plex Sans"/>
              <a:cs typeface="IBM Plex Sans"/>
              <a:sym typeface="IBM Plex Sans"/>
            </a:endParaRPr>
          </a:p>
        </p:txBody>
      </p:sp>
      <p:sp>
        <p:nvSpPr>
          <p:cNvPr id="1318" name="Google Shape;1318;p92">
            <a:extLst>
              <a:ext uri="{FF2B5EF4-FFF2-40B4-BE49-F238E27FC236}">
                <a16:creationId xmlns:a16="http://schemas.microsoft.com/office/drawing/2014/main" id="{907B67E4-6E27-2828-77BF-D5AA7B1E1429}"/>
              </a:ext>
            </a:extLst>
          </p:cNvPr>
          <p:cNvSpPr/>
          <p:nvPr/>
        </p:nvSpPr>
        <p:spPr>
          <a:xfrm>
            <a:off x="859413" y="1326175"/>
            <a:ext cx="1291800" cy="57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2">
            <a:extLst>
              <a:ext uri="{FF2B5EF4-FFF2-40B4-BE49-F238E27FC236}">
                <a16:creationId xmlns:a16="http://schemas.microsoft.com/office/drawing/2014/main" id="{F4A1F81A-635B-FF14-C687-FAE8D55A5228}"/>
              </a:ext>
            </a:extLst>
          </p:cNvPr>
          <p:cNvSpPr/>
          <p:nvPr/>
        </p:nvSpPr>
        <p:spPr>
          <a:xfrm>
            <a:off x="859413" y="2103050"/>
            <a:ext cx="1291800" cy="57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2">
            <a:extLst>
              <a:ext uri="{FF2B5EF4-FFF2-40B4-BE49-F238E27FC236}">
                <a16:creationId xmlns:a16="http://schemas.microsoft.com/office/drawing/2014/main" id="{7C525251-3866-2D71-A07B-61F30E64B132}"/>
              </a:ext>
            </a:extLst>
          </p:cNvPr>
          <p:cNvSpPr/>
          <p:nvPr/>
        </p:nvSpPr>
        <p:spPr>
          <a:xfrm>
            <a:off x="859413" y="2879963"/>
            <a:ext cx="1291800" cy="57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2">
            <a:extLst>
              <a:ext uri="{FF2B5EF4-FFF2-40B4-BE49-F238E27FC236}">
                <a16:creationId xmlns:a16="http://schemas.microsoft.com/office/drawing/2014/main" id="{1670D24A-DB83-8D77-544F-E8EF1000F55F}"/>
              </a:ext>
            </a:extLst>
          </p:cNvPr>
          <p:cNvSpPr/>
          <p:nvPr/>
        </p:nvSpPr>
        <p:spPr>
          <a:xfrm>
            <a:off x="859413" y="3656888"/>
            <a:ext cx="1291800" cy="57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2" name="Google Shape;1322;p92">
            <a:extLst>
              <a:ext uri="{FF2B5EF4-FFF2-40B4-BE49-F238E27FC236}">
                <a16:creationId xmlns:a16="http://schemas.microsoft.com/office/drawing/2014/main" id="{6C714EFA-A1B5-01DC-4898-900FB34B31A4}"/>
              </a:ext>
            </a:extLst>
          </p:cNvPr>
          <p:cNvCxnSpPr>
            <a:stCxn id="1318" idx="1"/>
            <a:endCxn id="1319" idx="3"/>
          </p:cNvCxnSpPr>
          <p:nvPr/>
        </p:nvCxnSpPr>
        <p:spPr>
          <a:xfrm>
            <a:off x="1505313" y="1898875"/>
            <a:ext cx="0" cy="204300"/>
          </a:xfrm>
          <a:prstGeom prst="straightConnector1">
            <a:avLst/>
          </a:prstGeom>
          <a:noFill/>
          <a:ln w="9525" cap="flat" cmpd="sng">
            <a:solidFill>
              <a:schemeClr val="lt1"/>
            </a:solidFill>
            <a:prstDash val="solid"/>
            <a:round/>
            <a:headEnd type="none" w="med" len="med"/>
            <a:tailEnd type="none" w="med" len="med"/>
          </a:ln>
        </p:spPr>
      </p:cxnSp>
      <p:cxnSp>
        <p:nvCxnSpPr>
          <p:cNvPr id="1323" name="Google Shape;1323;p92">
            <a:extLst>
              <a:ext uri="{FF2B5EF4-FFF2-40B4-BE49-F238E27FC236}">
                <a16:creationId xmlns:a16="http://schemas.microsoft.com/office/drawing/2014/main" id="{BC73ABA4-13BD-8ECE-5912-6E6A720323CE}"/>
              </a:ext>
            </a:extLst>
          </p:cNvPr>
          <p:cNvCxnSpPr>
            <a:stCxn id="1319" idx="1"/>
            <a:endCxn id="1320" idx="3"/>
          </p:cNvCxnSpPr>
          <p:nvPr/>
        </p:nvCxnSpPr>
        <p:spPr>
          <a:xfrm>
            <a:off x="1505313" y="2675750"/>
            <a:ext cx="0" cy="204300"/>
          </a:xfrm>
          <a:prstGeom prst="straightConnector1">
            <a:avLst/>
          </a:prstGeom>
          <a:noFill/>
          <a:ln w="9525" cap="flat" cmpd="sng">
            <a:solidFill>
              <a:schemeClr val="lt1"/>
            </a:solidFill>
            <a:prstDash val="solid"/>
            <a:round/>
            <a:headEnd type="none" w="med" len="med"/>
            <a:tailEnd type="none" w="med" len="med"/>
          </a:ln>
        </p:spPr>
      </p:cxnSp>
      <p:cxnSp>
        <p:nvCxnSpPr>
          <p:cNvPr id="1324" name="Google Shape;1324;p92">
            <a:extLst>
              <a:ext uri="{FF2B5EF4-FFF2-40B4-BE49-F238E27FC236}">
                <a16:creationId xmlns:a16="http://schemas.microsoft.com/office/drawing/2014/main" id="{5FCDE1E5-4F52-0B6A-36E0-19E74F1AD9F9}"/>
              </a:ext>
            </a:extLst>
          </p:cNvPr>
          <p:cNvCxnSpPr>
            <a:stCxn id="1320" idx="1"/>
            <a:endCxn id="1321" idx="3"/>
          </p:cNvCxnSpPr>
          <p:nvPr/>
        </p:nvCxnSpPr>
        <p:spPr>
          <a:xfrm>
            <a:off x="1505313" y="3452663"/>
            <a:ext cx="0" cy="2043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51104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6"/>
                                        </p:tgtEl>
                                        <p:attrNameLst>
                                          <p:attrName>style.visibility</p:attrName>
                                        </p:attrNameLst>
                                      </p:cBhvr>
                                      <p:to>
                                        <p:strVal val="visible"/>
                                      </p:to>
                                    </p:set>
                                    <p:animEffect transition="in" filter="fade">
                                      <p:cBhvr>
                                        <p:cTn id="7" dur="1000"/>
                                        <p:tgtEl>
                                          <p:spTgt spid="1306"/>
                                        </p:tgtEl>
                                      </p:cBhvr>
                                    </p:animEffect>
                                  </p:childTnLst>
                                </p:cTn>
                              </p:par>
                              <p:par>
                                <p:cTn id="8" presetID="10" presetClass="entr" presetSubtype="0" fill="hold" nodeType="withEffect">
                                  <p:stCondLst>
                                    <p:cond delay="0"/>
                                  </p:stCondLst>
                                  <p:childTnLst>
                                    <p:set>
                                      <p:cBhvr>
                                        <p:cTn id="9" dur="1" fill="hold">
                                          <p:stCondLst>
                                            <p:cond delay="0"/>
                                          </p:stCondLst>
                                        </p:cTn>
                                        <p:tgtEl>
                                          <p:spTgt spid="1307"/>
                                        </p:tgtEl>
                                        <p:attrNameLst>
                                          <p:attrName>style.visibility</p:attrName>
                                        </p:attrNameLst>
                                      </p:cBhvr>
                                      <p:to>
                                        <p:strVal val="visible"/>
                                      </p:to>
                                    </p:set>
                                    <p:animEffect transition="in" filter="fade">
                                      <p:cBhvr>
                                        <p:cTn id="10" dur="1000"/>
                                        <p:tgtEl>
                                          <p:spTgt spid="1307"/>
                                        </p:tgtEl>
                                      </p:cBhvr>
                                    </p:animEffect>
                                  </p:childTnLst>
                                </p:cTn>
                              </p:par>
                              <p:par>
                                <p:cTn id="11" presetID="10" presetClass="entr" presetSubtype="0" fill="hold" nodeType="withEffect">
                                  <p:stCondLst>
                                    <p:cond delay="0"/>
                                  </p:stCondLst>
                                  <p:childTnLst>
                                    <p:set>
                                      <p:cBhvr>
                                        <p:cTn id="12" dur="1" fill="hold">
                                          <p:stCondLst>
                                            <p:cond delay="0"/>
                                          </p:stCondLst>
                                        </p:cTn>
                                        <p:tgtEl>
                                          <p:spTgt spid="1314"/>
                                        </p:tgtEl>
                                        <p:attrNameLst>
                                          <p:attrName>style.visibility</p:attrName>
                                        </p:attrNameLst>
                                      </p:cBhvr>
                                      <p:to>
                                        <p:strVal val="visible"/>
                                      </p:to>
                                    </p:set>
                                    <p:animEffect transition="in" filter="fade">
                                      <p:cBhvr>
                                        <p:cTn id="13" dur="1000"/>
                                        <p:tgtEl>
                                          <p:spTgt spid="1314"/>
                                        </p:tgtEl>
                                      </p:cBhvr>
                                    </p:animEffect>
                                  </p:childTnLst>
                                </p:cTn>
                              </p:par>
                              <p:par>
                                <p:cTn id="14" presetID="10" presetClass="entr" presetSubtype="0" fill="hold" nodeType="withEffect">
                                  <p:stCondLst>
                                    <p:cond delay="0"/>
                                  </p:stCondLst>
                                  <p:childTnLst>
                                    <p:set>
                                      <p:cBhvr>
                                        <p:cTn id="15" dur="1" fill="hold">
                                          <p:stCondLst>
                                            <p:cond delay="0"/>
                                          </p:stCondLst>
                                        </p:cTn>
                                        <p:tgtEl>
                                          <p:spTgt spid="1318"/>
                                        </p:tgtEl>
                                        <p:attrNameLst>
                                          <p:attrName>style.visibility</p:attrName>
                                        </p:attrNameLst>
                                      </p:cBhvr>
                                      <p:to>
                                        <p:strVal val="visible"/>
                                      </p:to>
                                    </p:set>
                                    <p:animEffect transition="in" filter="fade">
                                      <p:cBhvr>
                                        <p:cTn id="16" dur="1000"/>
                                        <p:tgtEl>
                                          <p:spTgt spid="1318"/>
                                        </p:tgtEl>
                                      </p:cBhvr>
                                    </p:animEffect>
                                  </p:childTnLst>
                                </p:cTn>
                              </p:par>
                              <p:par>
                                <p:cTn id="17" presetID="10" presetClass="entr" presetSubtype="0" fill="hold" nodeType="withEffect">
                                  <p:stCondLst>
                                    <p:cond delay="0"/>
                                  </p:stCondLst>
                                  <p:childTnLst>
                                    <p:set>
                                      <p:cBhvr>
                                        <p:cTn id="18" dur="1" fill="hold">
                                          <p:stCondLst>
                                            <p:cond delay="0"/>
                                          </p:stCondLst>
                                        </p:cTn>
                                        <p:tgtEl>
                                          <p:spTgt spid="1322"/>
                                        </p:tgtEl>
                                        <p:attrNameLst>
                                          <p:attrName>style.visibility</p:attrName>
                                        </p:attrNameLst>
                                      </p:cBhvr>
                                      <p:to>
                                        <p:strVal val="visible"/>
                                      </p:to>
                                    </p:set>
                                    <p:animEffect transition="in" filter="fade">
                                      <p:cBhvr>
                                        <p:cTn id="19" dur="1000"/>
                                        <p:tgtEl>
                                          <p:spTgt spid="13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12"/>
                                        </p:tgtEl>
                                        <p:attrNameLst>
                                          <p:attrName>style.visibility</p:attrName>
                                        </p:attrNameLst>
                                      </p:cBhvr>
                                      <p:to>
                                        <p:strVal val="visible"/>
                                      </p:to>
                                    </p:set>
                                    <p:animEffect transition="in" filter="fade">
                                      <p:cBhvr>
                                        <p:cTn id="24" dur="1000"/>
                                        <p:tgtEl>
                                          <p:spTgt spid="1312"/>
                                        </p:tgtEl>
                                      </p:cBhvr>
                                    </p:animEffect>
                                  </p:childTnLst>
                                </p:cTn>
                              </p:par>
                              <p:par>
                                <p:cTn id="25" presetID="10" presetClass="entr" presetSubtype="0" fill="hold" nodeType="withEffect">
                                  <p:stCondLst>
                                    <p:cond delay="0"/>
                                  </p:stCondLst>
                                  <p:childTnLst>
                                    <p:set>
                                      <p:cBhvr>
                                        <p:cTn id="26" dur="1" fill="hold">
                                          <p:stCondLst>
                                            <p:cond delay="0"/>
                                          </p:stCondLst>
                                        </p:cTn>
                                        <p:tgtEl>
                                          <p:spTgt spid="1313"/>
                                        </p:tgtEl>
                                        <p:attrNameLst>
                                          <p:attrName>style.visibility</p:attrName>
                                        </p:attrNameLst>
                                      </p:cBhvr>
                                      <p:to>
                                        <p:strVal val="visible"/>
                                      </p:to>
                                    </p:set>
                                    <p:animEffect transition="in" filter="fade">
                                      <p:cBhvr>
                                        <p:cTn id="27" dur="1000"/>
                                        <p:tgtEl>
                                          <p:spTgt spid="1313"/>
                                        </p:tgtEl>
                                      </p:cBhvr>
                                    </p:animEffect>
                                  </p:childTnLst>
                                </p:cTn>
                              </p:par>
                              <p:par>
                                <p:cTn id="28" presetID="10" presetClass="entr" presetSubtype="0" fill="hold" nodeType="withEffect">
                                  <p:stCondLst>
                                    <p:cond delay="0"/>
                                  </p:stCondLst>
                                  <p:childTnLst>
                                    <p:set>
                                      <p:cBhvr>
                                        <p:cTn id="29" dur="1" fill="hold">
                                          <p:stCondLst>
                                            <p:cond delay="0"/>
                                          </p:stCondLst>
                                        </p:cTn>
                                        <p:tgtEl>
                                          <p:spTgt spid="1317"/>
                                        </p:tgtEl>
                                        <p:attrNameLst>
                                          <p:attrName>style.visibility</p:attrName>
                                        </p:attrNameLst>
                                      </p:cBhvr>
                                      <p:to>
                                        <p:strVal val="visible"/>
                                      </p:to>
                                    </p:set>
                                    <p:animEffect transition="in" filter="fade">
                                      <p:cBhvr>
                                        <p:cTn id="30" dur="1000"/>
                                        <p:tgtEl>
                                          <p:spTgt spid="1317"/>
                                        </p:tgtEl>
                                      </p:cBhvr>
                                    </p:animEffect>
                                  </p:childTnLst>
                                </p:cTn>
                              </p:par>
                              <p:par>
                                <p:cTn id="31" presetID="10" presetClass="entr" presetSubtype="0" fill="hold" nodeType="withEffect">
                                  <p:stCondLst>
                                    <p:cond delay="0"/>
                                  </p:stCondLst>
                                  <p:childTnLst>
                                    <p:set>
                                      <p:cBhvr>
                                        <p:cTn id="32" dur="1" fill="hold">
                                          <p:stCondLst>
                                            <p:cond delay="0"/>
                                          </p:stCondLst>
                                        </p:cTn>
                                        <p:tgtEl>
                                          <p:spTgt spid="1319"/>
                                        </p:tgtEl>
                                        <p:attrNameLst>
                                          <p:attrName>style.visibility</p:attrName>
                                        </p:attrNameLst>
                                      </p:cBhvr>
                                      <p:to>
                                        <p:strVal val="visible"/>
                                      </p:to>
                                    </p:set>
                                    <p:animEffect transition="in" filter="fade">
                                      <p:cBhvr>
                                        <p:cTn id="33" dur="1000"/>
                                        <p:tgtEl>
                                          <p:spTgt spid="1319"/>
                                        </p:tgtEl>
                                      </p:cBhvr>
                                    </p:animEffect>
                                  </p:childTnLst>
                                </p:cTn>
                              </p:par>
                              <p:par>
                                <p:cTn id="34" presetID="10" presetClass="entr" presetSubtype="0" fill="hold" nodeType="withEffect">
                                  <p:stCondLst>
                                    <p:cond delay="0"/>
                                  </p:stCondLst>
                                  <p:childTnLst>
                                    <p:set>
                                      <p:cBhvr>
                                        <p:cTn id="35" dur="1" fill="hold">
                                          <p:stCondLst>
                                            <p:cond delay="0"/>
                                          </p:stCondLst>
                                        </p:cTn>
                                        <p:tgtEl>
                                          <p:spTgt spid="1323"/>
                                        </p:tgtEl>
                                        <p:attrNameLst>
                                          <p:attrName>style.visibility</p:attrName>
                                        </p:attrNameLst>
                                      </p:cBhvr>
                                      <p:to>
                                        <p:strVal val="visible"/>
                                      </p:to>
                                    </p:set>
                                    <p:animEffect transition="in" filter="fade">
                                      <p:cBhvr>
                                        <p:cTn id="36" dur="1000"/>
                                        <p:tgtEl>
                                          <p:spTgt spid="13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10"/>
                                        </p:tgtEl>
                                        <p:attrNameLst>
                                          <p:attrName>style.visibility</p:attrName>
                                        </p:attrNameLst>
                                      </p:cBhvr>
                                      <p:to>
                                        <p:strVal val="visible"/>
                                      </p:to>
                                    </p:set>
                                    <p:animEffect transition="in" filter="fade">
                                      <p:cBhvr>
                                        <p:cTn id="41" dur="1000"/>
                                        <p:tgtEl>
                                          <p:spTgt spid="1310"/>
                                        </p:tgtEl>
                                      </p:cBhvr>
                                    </p:animEffect>
                                  </p:childTnLst>
                                </p:cTn>
                              </p:par>
                              <p:par>
                                <p:cTn id="42" presetID="10" presetClass="entr" presetSubtype="0" fill="hold" nodeType="withEffect">
                                  <p:stCondLst>
                                    <p:cond delay="0"/>
                                  </p:stCondLst>
                                  <p:childTnLst>
                                    <p:set>
                                      <p:cBhvr>
                                        <p:cTn id="43" dur="1" fill="hold">
                                          <p:stCondLst>
                                            <p:cond delay="0"/>
                                          </p:stCondLst>
                                        </p:cTn>
                                        <p:tgtEl>
                                          <p:spTgt spid="1311"/>
                                        </p:tgtEl>
                                        <p:attrNameLst>
                                          <p:attrName>style.visibility</p:attrName>
                                        </p:attrNameLst>
                                      </p:cBhvr>
                                      <p:to>
                                        <p:strVal val="visible"/>
                                      </p:to>
                                    </p:set>
                                    <p:animEffect transition="in" filter="fade">
                                      <p:cBhvr>
                                        <p:cTn id="44" dur="1000"/>
                                        <p:tgtEl>
                                          <p:spTgt spid="1311"/>
                                        </p:tgtEl>
                                      </p:cBhvr>
                                    </p:animEffect>
                                  </p:childTnLst>
                                </p:cTn>
                              </p:par>
                              <p:par>
                                <p:cTn id="45" presetID="10" presetClass="entr" presetSubtype="0" fill="hold" nodeType="withEffect">
                                  <p:stCondLst>
                                    <p:cond delay="0"/>
                                  </p:stCondLst>
                                  <p:childTnLst>
                                    <p:set>
                                      <p:cBhvr>
                                        <p:cTn id="46" dur="1" fill="hold">
                                          <p:stCondLst>
                                            <p:cond delay="0"/>
                                          </p:stCondLst>
                                        </p:cTn>
                                        <p:tgtEl>
                                          <p:spTgt spid="1316"/>
                                        </p:tgtEl>
                                        <p:attrNameLst>
                                          <p:attrName>style.visibility</p:attrName>
                                        </p:attrNameLst>
                                      </p:cBhvr>
                                      <p:to>
                                        <p:strVal val="visible"/>
                                      </p:to>
                                    </p:set>
                                    <p:animEffect transition="in" filter="fade">
                                      <p:cBhvr>
                                        <p:cTn id="47" dur="1000"/>
                                        <p:tgtEl>
                                          <p:spTgt spid="1316"/>
                                        </p:tgtEl>
                                      </p:cBhvr>
                                    </p:animEffect>
                                  </p:childTnLst>
                                </p:cTn>
                              </p:par>
                              <p:par>
                                <p:cTn id="48" presetID="10" presetClass="entr" presetSubtype="0" fill="hold" nodeType="withEffect">
                                  <p:stCondLst>
                                    <p:cond delay="0"/>
                                  </p:stCondLst>
                                  <p:childTnLst>
                                    <p:set>
                                      <p:cBhvr>
                                        <p:cTn id="49" dur="1" fill="hold">
                                          <p:stCondLst>
                                            <p:cond delay="0"/>
                                          </p:stCondLst>
                                        </p:cTn>
                                        <p:tgtEl>
                                          <p:spTgt spid="1320"/>
                                        </p:tgtEl>
                                        <p:attrNameLst>
                                          <p:attrName>style.visibility</p:attrName>
                                        </p:attrNameLst>
                                      </p:cBhvr>
                                      <p:to>
                                        <p:strVal val="visible"/>
                                      </p:to>
                                    </p:set>
                                    <p:animEffect transition="in" filter="fade">
                                      <p:cBhvr>
                                        <p:cTn id="50" dur="1000"/>
                                        <p:tgtEl>
                                          <p:spTgt spid="1320"/>
                                        </p:tgtEl>
                                      </p:cBhvr>
                                    </p:animEffect>
                                  </p:childTnLst>
                                </p:cTn>
                              </p:par>
                              <p:par>
                                <p:cTn id="51" presetID="10" presetClass="entr" presetSubtype="0" fill="hold" nodeType="withEffect">
                                  <p:stCondLst>
                                    <p:cond delay="0"/>
                                  </p:stCondLst>
                                  <p:childTnLst>
                                    <p:set>
                                      <p:cBhvr>
                                        <p:cTn id="52" dur="1" fill="hold">
                                          <p:stCondLst>
                                            <p:cond delay="0"/>
                                          </p:stCondLst>
                                        </p:cTn>
                                        <p:tgtEl>
                                          <p:spTgt spid="1324"/>
                                        </p:tgtEl>
                                        <p:attrNameLst>
                                          <p:attrName>style.visibility</p:attrName>
                                        </p:attrNameLst>
                                      </p:cBhvr>
                                      <p:to>
                                        <p:strVal val="visible"/>
                                      </p:to>
                                    </p:set>
                                    <p:animEffect transition="in" filter="fade">
                                      <p:cBhvr>
                                        <p:cTn id="53" dur="1000"/>
                                        <p:tgtEl>
                                          <p:spTgt spid="13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308"/>
                                        </p:tgtEl>
                                        <p:attrNameLst>
                                          <p:attrName>style.visibility</p:attrName>
                                        </p:attrNameLst>
                                      </p:cBhvr>
                                      <p:to>
                                        <p:strVal val="visible"/>
                                      </p:to>
                                    </p:set>
                                    <p:animEffect transition="in" filter="fade">
                                      <p:cBhvr>
                                        <p:cTn id="58" dur="1000"/>
                                        <p:tgtEl>
                                          <p:spTgt spid="1308"/>
                                        </p:tgtEl>
                                      </p:cBhvr>
                                    </p:animEffect>
                                  </p:childTnLst>
                                </p:cTn>
                              </p:par>
                              <p:par>
                                <p:cTn id="59" presetID="10" presetClass="entr" presetSubtype="0" fill="hold" nodeType="withEffect">
                                  <p:stCondLst>
                                    <p:cond delay="0"/>
                                  </p:stCondLst>
                                  <p:childTnLst>
                                    <p:set>
                                      <p:cBhvr>
                                        <p:cTn id="60" dur="1" fill="hold">
                                          <p:stCondLst>
                                            <p:cond delay="0"/>
                                          </p:stCondLst>
                                        </p:cTn>
                                        <p:tgtEl>
                                          <p:spTgt spid="1309"/>
                                        </p:tgtEl>
                                        <p:attrNameLst>
                                          <p:attrName>style.visibility</p:attrName>
                                        </p:attrNameLst>
                                      </p:cBhvr>
                                      <p:to>
                                        <p:strVal val="visible"/>
                                      </p:to>
                                    </p:set>
                                    <p:animEffect transition="in" filter="fade">
                                      <p:cBhvr>
                                        <p:cTn id="61" dur="1000"/>
                                        <p:tgtEl>
                                          <p:spTgt spid="1309"/>
                                        </p:tgtEl>
                                      </p:cBhvr>
                                    </p:animEffect>
                                  </p:childTnLst>
                                </p:cTn>
                              </p:par>
                              <p:par>
                                <p:cTn id="62" presetID="10" presetClass="entr" presetSubtype="0" fill="hold" nodeType="withEffect">
                                  <p:stCondLst>
                                    <p:cond delay="0"/>
                                  </p:stCondLst>
                                  <p:childTnLst>
                                    <p:set>
                                      <p:cBhvr>
                                        <p:cTn id="63" dur="1" fill="hold">
                                          <p:stCondLst>
                                            <p:cond delay="0"/>
                                          </p:stCondLst>
                                        </p:cTn>
                                        <p:tgtEl>
                                          <p:spTgt spid="1315"/>
                                        </p:tgtEl>
                                        <p:attrNameLst>
                                          <p:attrName>style.visibility</p:attrName>
                                        </p:attrNameLst>
                                      </p:cBhvr>
                                      <p:to>
                                        <p:strVal val="visible"/>
                                      </p:to>
                                    </p:set>
                                    <p:animEffect transition="in" filter="fade">
                                      <p:cBhvr>
                                        <p:cTn id="64" dur="1000"/>
                                        <p:tgtEl>
                                          <p:spTgt spid="1315"/>
                                        </p:tgtEl>
                                      </p:cBhvr>
                                    </p:animEffect>
                                  </p:childTnLst>
                                </p:cTn>
                              </p:par>
                              <p:par>
                                <p:cTn id="65" presetID="10" presetClass="entr" presetSubtype="0" fill="hold" nodeType="withEffect">
                                  <p:stCondLst>
                                    <p:cond delay="0"/>
                                  </p:stCondLst>
                                  <p:childTnLst>
                                    <p:set>
                                      <p:cBhvr>
                                        <p:cTn id="66" dur="1" fill="hold">
                                          <p:stCondLst>
                                            <p:cond delay="0"/>
                                          </p:stCondLst>
                                        </p:cTn>
                                        <p:tgtEl>
                                          <p:spTgt spid="1321"/>
                                        </p:tgtEl>
                                        <p:attrNameLst>
                                          <p:attrName>style.visibility</p:attrName>
                                        </p:attrNameLst>
                                      </p:cBhvr>
                                      <p:to>
                                        <p:strVal val="visible"/>
                                      </p:to>
                                    </p:set>
                                    <p:animEffect transition="in" filter="fade">
                                      <p:cBhvr>
                                        <p:cTn id="67" dur="1000"/>
                                        <p:tgtEl>
                                          <p:spTgt spid="1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0">
          <a:extLst>
            <a:ext uri="{FF2B5EF4-FFF2-40B4-BE49-F238E27FC236}">
              <a16:creationId xmlns:a16="http://schemas.microsoft.com/office/drawing/2014/main" id="{A3475D44-46DB-D142-CF15-471318538143}"/>
            </a:ext>
          </a:extLst>
        </p:cNvPr>
        <p:cNvGrpSpPr/>
        <p:nvPr/>
      </p:nvGrpSpPr>
      <p:grpSpPr>
        <a:xfrm>
          <a:off x="0" y="0"/>
          <a:ext cx="0" cy="0"/>
          <a:chOff x="0" y="0"/>
          <a:chExt cx="0" cy="0"/>
        </a:xfrm>
      </p:grpSpPr>
      <p:sp>
        <p:nvSpPr>
          <p:cNvPr id="1371" name="Google Shape;1371;p95">
            <a:extLst>
              <a:ext uri="{FF2B5EF4-FFF2-40B4-BE49-F238E27FC236}">
                <a16:creationId xmlns:a16="http://schemas.microsoft.com/office/drawing/2014/main" id="{4488274E-5DA6-2166-F3D6-C8A5F2769358}"/>
              </a:ext>
            </a:extLst>
          </p:cNvPr>
          <p:cNvSpPr/>
          <p:nvPr/>
        </p:nvSpPr>
        <p:spPr>
          <a:xfrm>
            <a:off x="6208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5">
            <a:extLst>
              <a:ext uri="{FF2B5EF4-FFF2-40B4-BE49-F238E27FC236}">
                <a16:creationId xmlns:a16="http://schemas.microsoft.com/office/drawing/2014/main" id="{B7B7B160-A193-D5A2-6491-D7E3DB1DF9E7}"/>
              </a:ext>
            </a:extLst>
          </p:cNvPr>
          <p:cNvSpPr/>
          <p:nvPr/>
        </p:nvSpPr>
        <p:spPr>
          <a:xfrm>
            <a:off x="31806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5">
            <a:extLst>
              <a:ext uri="{FF2B5EF4-FFF2-40B4-BE49-F238E27FC236}">
                <a16:creationId xmlns:a16="http://schemas.microsoft.com/office/drawing/2014/main" id="{010D9277-22A9-230A-6251-E2E3D1CE4789}"/>
              </a:ext>
            </a:extLst>
          </p:cNvPr>
          <p:cNvSpPr/>
          <p:nvPr/>
        </p:nvSpPr>
        <p:spPr>
          <a:xfrm>
            <a:off x="57182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5">
            <a:extLst>
              <a:ext uri="{FF2B5EF4-FFF2-40B4-BE49-F238E27FC236}">
                <a16:creationId xmlns:a16="http://schemas.microsoft.com/office/drawing/2014/main" id="{B9CC9B83-DDA9-9D1A-FB28-948742F059E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AI Enhances Robotics</a:t>
            </a:r>
            <a:endParaRPr dirty="0"/>
          </a:p>
        </p:txBody>
      </p:sp>
      <p:sp>
        <p:nvSpPr>
          <p:cNvPr id="1375" name="Google Shape;1375;p95">
            <a:extLst>
              <a:ext uri="{FF2B5EF4-FFF2-40B4-BE49-F238E27FC236}">
                <a16:creationId xmlns:a16="http://schemas.microsoft.com/office/drawing/2014/main" id="{B1E70ECC-7F25-BA79-A9CF-8CC31D25FB05}"/>
              </a:ext>
            </a:extLst>
          </p:cNvPr>
          <p:cNvSpPr txBox="1">
            <a:spLocks noGrp="1"/>
          </p:cNvSpPr>
          <p:nvPr>
            <p:ph type="title" idx="2"/>
          </p:nvPr>
        </p:nvSpPr>
        <p:spPr>
          <a:xfrm>
            <a:off x="890875" y="23584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Perception</a:t>
            </a:r>
            <a:endParaRPr dirty="0"/>
          </a:p>
        </p:txBody>
      </p:sp>
      <p:sp>
        <p:nvSpPr>
          <p:cNvPr id="1376" name="Google Shape;1376;p95">
            <a:extLst>
              <a:ext uri="{FF2B5EF4-FFF2-40B4-BE49-F238E27FC236}">
                <a16:creationId xmlns:a16="http://schemas.microsoft.com/office/drawing/2014/main" id="{C62DE3F4-7ADF-A826-2E70-1EE05A94ECF5}"/>
              </a:ext>
            </a:extLst>
          </p:cNvPr>
          <p:cNvSpPr txBox="1">
            <a:spLocks noGrp="1"/>
          </p:cNvSpPr>
          <p:nvPr>
            <p:ph type="subTitle" idx="1"/>
          </p:nvPr>
        </p:nvSpPr>
        <p:spPr>
          <a:xfrm>
            <a:off x="890875" y="2886140"/>
            <a:ext cx="2358016"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AI helps robots understand their environment through vision, sound, and touch sensors.</a:t>
            </a:r>
            <a:endParaRPr dirty="0"/>
          </a:p>
        </p:txBody>
      </p:sp>
      <p:sp>
        <p:nvSpPr>
          <p:cNvPr id="1377" name="Google Shape;1377;p95">
            <a:extLst>
              <a:ext uri="{FF2B5EF4-FFF2-40B4-BE49-F238E27FC236}">
                <a16:creationId xmlns:a16="http://schemas.microsoft.com/office/drawing/2014/main" id="{2161704B-CC88-D060-1E76-A26693ABBCEB}"/>
              </a:ext>
            </a:extLst>
          </p:cNvPr>
          <p:cNvSpPr txBox="1">
            <a:spLocks noGrp="1"/>
          </p:cNvSpPr>
          <p:nvPr>
            <p:ph type="title" idx="3"/>
          </p:nvPr>
        </p:nvSpPr>
        <p:spPr>
          <a:xfrm>
            <a:off x="3180665" y="2358440"/>
            <a:ext cx="2759696"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Decision-Making</a:t>
            </a:r>
            <a:endParaRPr sz="2400" dirty="0"/>
          </a:p>
        </p:txBody>
      </p:sp>
      <p:sp>
        <p:nvSpPr>
          <p:cNvPr id="1378" name="Google Shape;1378;p95">
            <a:extLst>
              <a:ext uri="{FF2B5EF4-FFF2-40B4-BE49-F238E27FC236}">
                <a16:creationId xmlns:a16="http://schemas.microsoft.com/office/drawing/2014/main" id="{A6B2576E-02DC-D5D5-FAC2-966E43894552}"/>
              </a:ext>
            </a:extLst>
          </p:cNvPr>
          <p:cNvSpPr txBox="1">
            <a:spLocks noGrp="1"/>
          </p:cNvSpPr>
          <p:nvPr>
            <p:ph type="subTitle" idx="4"/>
          </p:nvPr>
        </p:nvSpPr>
        <p:spPr>
          <a:xfrm>
            <a:off x="3439563" y="2886140"/>
            <a:ext cx="2241900"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Enables robots to make smart choices and learn from data over time.</a:t>
            </a:r>
            <a:endParaRPr dirty="0"/>
          </a:p>
        </p:txBody>
      </p:sp>
      <p:sp>
        <p:nvSpPr>
          <p:cNvPr id="1379" name="Google Shape;1379;p95">
            <a:extLst>
              <a:ext uri="{FF2B5EF4-FFF2-40B4-BE49-F238E27FC236}">
                <a16:creationId xmlns:a16="http://schemas.microsoft.com/office/drawing/2014/main" id="{34B97678-B40A-911B-B05E-BCCC7DE767A3}"/>
              </a:ext>
            </a:extLst>
          </p:cNvPr>
          <p:cNvSpPr txBox="1">
            <a:spLocks noGrp="1"/>
          </p:cNvSpPr>
          <p:nvPr>
            <p:ph type="title" idx="5"/>
          </p:nvPr>
        </p:nvSpPr>
        <p:spPr>
          <a:xfrm>
            <a:off x="5988275" y="23584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Autonomy</a:t>
            </a:r>
            <a:endParaRPr dirty="0"/>
          </a:p>
        </p:txBody>
      </p:sp>
      <p:sp>
        <p:nvSpPr>
          <p:cNvPr id="1380" name="Google Shape;1380;p95">
            <a:extLst>
              <a:ext uri="{FF2B5EF4-FFF2-40B4-BE49-F238E27FC236}">
                <a16:creationId xmlns:a16="http://schemas.microsoft.com/office/drawing/2014/main" id="{9ABEDDA7-024E-C6A7-8F44-558448127CF8}"/>
              </a:ext>
            </a:extLst>
          </p:cNvPr>
          <p:cNvSpPr txBox="1">
            <a:spLocks noGrp="1"/>
          </p:cNvSpPr>
          <p:nvPr>
            <p:ph type="subTitle" idx="6"/>
          </p:nvPr>
        </p:nvSpPr>
        <p:spPr>
          <a:xfrm>
            <a:off x="5988275" y="2886140"/>
            <a:ext cx="2241900" cy="104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Allows robots to navigate spaces and interact with objects on their own.</a:t>
            </a:r>
            <a:endParaRPr dirty="0"/>
          </a:p>
        </p:txBody>
      </p:sp>
      <p:grpSp>
        <p:nvGrpSpPr>
          <p:cNvPr id="1381" name="Google Shape;1381;p95">
            <a:extLst>
              <a:ext uri="{FF2B5EF4-FFF2-40B4-BE49-F238E27FC236}">
                <a16:creationId xmlns:a16="http://schemas.microsoft.com/office/drawing/2014/main" id="{F64EE2CB-8500-5EB2-E4B0-70878DAC9371}"/>
              </a:ext>
            </a:extLst>
          </p:cNvPr>
          <p:cNvGrpSpPr/>
          <p:nvPr/>
        </p:nvGrpSpPr>
        <p:grpSpPr>
          <a:xfrm>
            <a:off x="1831886" y="1899906"/>
            <a:ext cx="359878" cy="367165"/>
            <a:chOff x="-65129950" y="2646800"/>
            <a:chExt cx="311125" cy="317425"/>
          </a:xfrm>
        </p:grpSpPr>
        <p:sp>
          <p:nvSpPr>
            <p:cNvPr id="1382" name="Google Shape;1382;p95">
              <a:extLst>
                <a:ext uri="{FF2B5EF4-FFF2-40B4-BE49-F238E27FC236}">
                  <a16:creationId xmlns:a16="http://schemas.microsoft.com/office/drawing/2014/main" id="{9E5C29EB-E6EE-1AD2-E8AE-BFFB93634C9A}"/>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5">
              <a:extLst>
                <a:ext uri="{FF2B5EF4-FFF2-40B4-BE49-F238E27FC236}">
                  <a16:creationId xmlns:a16="http://schemas.microsoft.com/office/drawing/2014/main" id="{C29F3BC9-B3FB-AFA9-61EB-DAA8E210C59A}"/>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95">
            <a:extLst>
              <a:ext uri="{FF2B5EF4-FFF2-40B4-BE49-F238E27FC236}">
                <a16:creationId xmlns:a16="http://schemas.microsoft.com/office/drawing/2014/main" id="{9029D3D7-834F-2AA1-7B19-3AA135D4D054}"/>
              </a:ext>
            </a:extLst>
          </p:cNvPr>
          <p:cNvGrpSpPr/>
          <p:nvPr/>
        </p:nvGrpSpPr>
        <p:grpSpPr>
          <a:xfrm>
            <a:off x="4376019" y="1898981"/>
            <a:ext cx="368987" cy="369016"/>
            <a:chOff x="-63252250" y="1930850"/>
            <a:chExt cx="319000" cy="319025"/>
          </a:xfrm>
        </p:grpSpPr>
        <p:sp>
          <p:nvSpPr>
            <p:cNvPr id="1385" name="Google Shape;1385;p95">
              <a:extLst>
                <a:ext uri="{FF2B5EF4-FFF2-40B4-BE49-F238E27FC236}">
                  <a16:creationId xmlns:a16="http://schemas.microsoft.com/office/drawing/2014/main" id="{A9819476-2EEE-C410-63AC-95B0D05C5BD5}"/>
                </a:ext>
              </a:extLst>
            </p:cNvPr>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5">
              <a:extLst>
                <a:ext uri="{FF2B5EF4-FFF2-40B4-BE49-F238E27FC236}">
                  <a16:creationId xmlns:a16="http://schemas.microsoft.com/office/drawing/2014/main" id="{C3A4AFC7-6971-B6BB-2ADB-CA50CA9CA1D8}"/>
                </a:ext>
              </a:extLst>
            </p:cNvPr>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95">
            <a:extLst>
              <a:ext uri="{FF2B5EF4-FFF2-40B4-BE49-F238E27FC236}">
                <a16:creationId xmlns:a16="http://schemas.microsoft.com/office/drawing/2014/main" id="{5A216243-0157-F161-01DB-91485D071200}"/>
              </a:ext>
            </a:extLst>
          </p:cNvPr>
          <p:cNvSpPr/>
          <p:nvPr/>
        </p:nvSpPr>
        <p:spPr>
          <a:xfrm>
            <a:off x="6949326" y="1900354"/>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5">
            <a:extLst>
              <a:ext uri="{FF2B5EF4-FFF2-40B4-BE49-F238E27FC236}">
                <a16:creationId xmlns:a16="http://schemas.microsoft.com/office/drawing/2014/main" id="{B4327AAA-A07F-436B-F03D-9EE843D8E2F8}"/>
              </a:ext>
            </a:extLst>
          </p:cNvPr>
          <p:cNvSpPr/>
          <p:nvPr/>
        </p:nvSpPr>
        <p:spPr>
          <a:xfrm>
            <a:off x="3180665" y="427555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5">
            <a:extLst>
              <a:ext uri="{FF2B5EF4-FFF2-40B4-BE49-F238E27FC236}">
                <a16:creationId xmlns:a16="http://schemas.microsoft.com/office/drawing/2014/main" id="{068E2B67-CCE4-23EF-9715-2062F6B907A8}"/>
              </a:ext>
            </a:extLst>
          </p:cNvPr>
          <p:cNvSpPr/>
          <p:nvPr/>
        </p:nvSpPr>
        <p:spPr>
          <a:xfrm>
            <a:off x="8168940" y="124140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57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6">
          <a:extLst>
            <a:ext uri="{FF2B5EF4-FFF2-40B4-BE49-F238E27FC236}">
              <a16:creationId xmlns:a16="http://schemas.microsoft.com/office/drawing/2014/main" id="{37111A0D-AF54-2D0A-E9BA-06D6581FEB81}"/>
            </a:ext>
          </a:extLst>
        </p:cNvPr>
        <p:cNvGrpSpPr/>
        <p:nvPr/>
      </p:nvGrpSpPr>
      <p:grpSpPr>
        <a:xfrm>
          <a:off x="0" y="0"/>
          <a:ext cx="0" cy="0"/>
          <a:chOff x="0" y="0"/>
          <a:chExt cx="0" cy="0"/>
        </a:xfrm>
      </p:grpSpPr>
      <p:sp>
        <p:nvSpPr>
          <p:cNvPr id="1277" name="Google Shape;1277;p91">
            <a:extLst>
              <a:ext uri="{FF2B5EF4-FFF2-40B4-BE49-F238E27FC236}">
                <a16:creationId xmlns:a16="http://schemas.microsoft.com/office/drawing/2014/main" id="{16A0911F-9DAB-A70A-63A8-407823D9E289}"/>
              </a:ext>
            </a:extLst>
          </p:cNvPr>
          <p:cNvSpPr/>
          <p:nvPr/>
        </p:nvSpPr>
        <p:spPr>
          <a:xfrm>
            <a:off x="797475" y="1423450"/>
            <a:ext cx="13275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91">
            <a:extLst>
              <a:ext uri="{FF2B5EF4-FFF2-40B4-BE49-F238E27FC236}">
                <a16:creationId xmlns:a16="http://schemas.microsoft.com/office/drawing/2014/main" id="{27652A94-02F1-EE6F-9658-F5C80838591F}"/>
              </a:ext>
            </a:extLst>
          </p:cNvPr>
          <p:cNvSpPr/>
          <p:nvPr/>
        </p:nvSpPr>
        <p:spPr>
          <a:xfrm>
            <a:off x="2800775" y="1423450"/>
            <a:ext cx="13275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1">
            <a:extLst>
              <a:ext uri="{FF2B5EF4-FFF2-40B4-BE49-F238E27FC236}">
                <a16:creationId xmlns:a16="http://schemas.microsoft.com/office/drawing/2014/main" id="{56E7328F-24C6-AD24-AACD-986A496A00A0}"/>
              </a:ext>
            </a:extLst>
          </p:cNvPr>
          <p:cNvSpPr/>
          <p:nvPr/>
        </p:nvSpPr>
        <p:spPr>
          <a:xfrm>
            <a:off x="4804075" y="1423450"/>
            <a:ext cx="13275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1">
            <a:extLst>
              <a:ext uri="{FF2B5EF4-FFF2-40B4-BE49-F238E27FC236}">
                <a16:creationId xmlns:a16="http://schemas.microsoft.com/office/drawing/2014/main" id="{6439FA90-403F-18EB-E9E1-B255A0729FA4}"/>
              </a:ext>
            </a:extLst>
          </p:cNvPr>
          <p:cNvSpPr/>
          <p:nvPr/>
        </p:nvSpPr>
        <p:spPr>
          <a:xfrm>
            <a:off x="6807375" y="1423450"/>
            <a:ext cx="1327500" cy="10302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1">
            <a:extLst>
              <a:ext uri="{FF2B5EF4-FFF2-40B4-BE49-F238E27FC236}">
                <a16:creationId xmlns:a16="http://schemas.microsoft.com/office/drawing/2014/main" id="{4338E97F-8755-5DC0-A6E0-1BDA42BD39EE}"/>
              </a:ext>
            </a:extLst>
          </p:cNvPr>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Real-World Applications</a:t>
            </a:r>
            <a:endParaRPr dirty="0"/>
          </a:p>
        </p:txBody>
      </p:sp>
      <p:sp>
        <p:nvSpPr>
          <p:cNvPr id="1282" name="Google Shape;1282;p91">
            <a:extLst>
              <a:ext uri="{FF2B5EF4-FFF2-40B4-BE49-F238E27FC236}">
                <a16:creationId xmlns:a16="http://schemas.microsoft.com/office/drawing/2014/main" id="{49E2595B-7442-E767-F2B1-DB1E4544D8B3}"/>
              </a:ext>
            </a:extLst>
          </p:cNvPr>
          <p:cNvSpPr txBox="1"/>
          <p:nvPr/>
        </p:nvSpPr>
        <p:spPr>
          <a:xfrm>
            <a:off x="716850" y="2748225"/>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lt1"/>
                </a:solidFill>
                <a:latin typeface="IBM Plex Sans"/>
                <a:ea typeface="IBM Plex Sans"/>
                <a:cs typeface="IBM Plex Sans"/>
                <a:sym typeface="IBM Plex Sans"/>
              </a:rPr>
              <a:t>Industrial</a:t>
            </a:r>
            <a:endParaRPr sz="2000" b="1" dirty="0">
              <a:solidFill>
                <a:schemeClr val="lt1"/>
              </a:solidFill>
              <a:latin typeface="IBM Plex Sans"/>
              <a:ea typeface="IBM Plex Sans"/>
              <a:cs typeface="IBM Plex Sans"/>
              <a:sym typeface="IBM Plex Sans"/>
            </a:endParaRPr>
          </a:p>
        </p:txBody>
      </p:sp>
      <p:sp>
        <p:nvSpPr>
          <p:cNvPr id="1283" name="Google Shape;1283;p91">
            <a:extLst>
              <a:ext uri="{FF2B5EF4-FFF2-40B4-BE49-F238E27FC236}">
                <a16:creationId xmlns:a16="http://schemas.microsoft.com/office/drawing/2014/main" id="{4ECAC63F-C711-030B-7B7C-F2CFBFA64A47}"/>
              </a:ext>
            </a:extLst>
          </p:cNvPr>
          <p:cNvSpPr txBox="1"/>
          <p:nvPr/>
        </p:nvSpPr>
        <p:spPr>
          <a:xfrm>
            <a:off x="485782" y="3350177"/>
            <a:ext cx="2160436"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Robots in factories and warehouses for tasks like assembly and transport.</a:t>
            </a:r>
            <a:endParaRPr dirty="0">
              <a:solidFill>
                <a:schemeClr val="lt1"/>
              </a:solidFill>
              <a:latin typeface="IBM Plex Sans Medium"/>
              <a:ea typeface="IBM Plex Sans Medium"/>
              <a:cs typeface="IBM Plex Sans Medium"/>
              <a:sym typeface="IBM Plex Sans Medium"/>
            </a:endParaRPr>
          </a:p>
        </p:txBody>
      </p:sp>
      <p:sp>
        <p:nvSpPr>
          <p:cNvPr id="1284" name="Google Shape;1284;p91">
            <a:extLst>
              <a:ext uri="{FF2B5EF4-FFF2-40B4-BE49-F238E27FC236}">
                <a16:creationId xmlns:a16="http://schemas.microsoft.com/office/drawing/2014/main" id="{C54E7D9E-ADB1-5500-0652-631D458C1D85}"/>
              </a:ext>
            </a:extLst>
          </p:cNvPr>
          <p:cNvSpPr txBox="1"/>
          <p:nvPr/>
        </p:nvSpPr>
        <p:spPr>
          <a:xfrm>
            <a:off x="2570800" y="2751487"/>
            <a:ext cx="19970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lt1"/>
                </a:solidFill>
                <a:latin typeface="IBM Plex Sans"/>
                <a:ea typeface="IBM Plex Sans"/>
                <a:cs typeface="IBM Plex Sans"/>
                <a:sym typeface="IBM Plex Sans"/>
              </a:rPr>
              <a:t>Healthcare </a:t>
            </a:r>
            <a:endParaRPr sz="2000" b="1" dirty="0">
              <a:solidFill>
                <a:schemeClr val="lt1"/>
              </a:solidFill>
              <a:latin typeface="IBM Plex Sans"/>
              <a:ea typeface="IBM Plex Sans"/>
              <a:cs typeface="IBM Plex Sans"/>
              <a:sym typeface="IBM Plex Sans"/>
            </a:endParaRPr>
          </a:p>
        </p:txBody>
      </p:sp>
      <p:sp>
        <p:nvSpPr>
          <p:cNvPr id="1285" name="Google Shape;1285;p91">
            <a:extLst>
              <a:ext uri="{FF2B5EF4-FFF2-40B4-BE49-F238E27FC236}">
                <a16:creationId xmlns:a16="http://schemas.microsoft.com/office/drawing/2014/main" id="{EF064B6D-272C-00C9-6B93-093B2E2A9AF4}"/>
              </a:ext>
            </a:extLst>
          </p:cNvPr>
          <p:cNvSpPr txBox="1"/>
          <p:nvPr/>
        </p:nvSpPr>
        <p:spPr>
          <a:xfrm>
            <a:off x="2720150" y="3350177"/>
            <a:ext cx="16983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Assist with surgery, care, and hospital support.</a:t>
            </a:r>
            <a:endParaRPr dirty="0">
              <a:solidFill>
                <a:schemeClr val="lt1"/>
              </a:solidFill>
              <a:latin typeface="IBM Plex Sans Medium"/>
              <a:ea typeface="IBM Plex Sans Medium"/>
              <a:cs typeface="IBM Plex Sans Medium"/>
              <a:sym typeface="IBM Plex Sans Medium"/>
            </a:endParaRPr>
          </a:p>
        </p:txBody>
      </p:sp>
      <p:sp>
        <p:nvSpPr>
          <p:cNvPr id="1286" name="Google Shape;1286;p91">
            <a:extLst>
              <a:ext uri="{FF2B5EF4-FFF2-40B4-BE49-F238E27FC236}">
                <a16:creationId xmlns:a16="http://schemas.microsoft.com/office/drawing/2014/main" id="{212E2D65-209D-2BAC-7F8D-5F32D8FEB4CC}"/>
              </a:ext>
            </a:extLst>
          </p:cNvPr>
          <p:cNvSpPr txBox="1"/>
          <p:nvPr/>
        </p:nvSpPr>
        <p:spPr>
          <a:xfrm>
            <a:off x="4419500" y="2766199"/>
            <a:ext cx="23062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lt1"/>
                </a:solidFill>
                <a:latin typeface="IBM Plex Sans"/>
                <a:ea typeface="IBM Plex Sans"/>
                <a:cs typeface="IBM Plex Sans"/>
                <a:sym typeface="IBM Plex Sans"/>
              </a:rPr>
              <a:t>Service robots</a:t>
            </a:r>
          </a:p>
        </p:txBody>
      </p:sp>
      <p:sp>
        <p:nvSpPr>
          <p:cNvPr id="1287" name="Google Shape;1287;p91">
            <a:extLst>
              <a:ext uri="{FF2B5EF4-FFF2-40B4-BE49-F238E27FC236}">
                <a16:creationId xmlns:a16="http://schemas.microsoft.com/office/drawing/2014/main" id="{BEA2E4D5-B10C-B8FA-F465-1F7741A41C84}"/>
              </a:ext>
            </a:extLst>
          </p:cNvPr>
          <p:cNvSpPr txBox="1"/>
          <p:nvPr/>
        </p:nvSpPr>
        <p:spPr>
          <a:xfrm>
            <a:off x="4723450" y="3350177"/>
            <a:ext cx="16983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Used in retail, cleaning, and delivery roles.</a:t>
            </a:r>
            <a:endParaRPr dirty="0">
              <a:solidFill>
                <a:schemeClr val="lt1"/>
              </a:solidFill>
              <a:latin typeface="IBM Plex Sans Medium"/>
              <a:ea typeface="IBM Plex Sans Medium"/>
              <a:cs typeface="IBM Plex Sans Medium"/>
              <a:sym typeface="IBM Plex Sans Medium"/>
            </a:endParaRPr>
          </a:p>
        </p:txBody>
      </p:sp>
      <p:sp>
        <p:nvSpPr>
          <p:cNvPr id="1288" name="Google Shape;1288;p91">
            <a:extLst>
              <a:ext uri="{FF2B5EF4-FFF2-40B4-BE49-F238E27FC236}">
                <a16:creationId xmlns:a16="http://schemas.microsoft.com/office/drawing/2014/main" id="{7053F411-758A-E47B-18DF-0358E752BEC9}"/>
              </a:ext>
            </a:extLst>
          </p:cNvPr>
          <p:cNvSpPr txBox="1"/>
          <p:nvPr/>
        </p:nvSpPr>
        <p:spPr>
          <a:xfrm>
            <a:off x="6725700" y="2795050"/>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lt1"/>
                </a:solidFill>
                <a:latin typeface="IBM Plex Sans"/>
                <a:ea typeface="IBM Plex Sans"/>
                <a:cs typeface="IBM Plex Sans"/>
                <a:sym typeface="IBM Plex Sans"/>
              </a:rPr>
              <a:t>Humanoid </a:t>
            </a:r>
            <a:endParaRPr sz="2000" b="1" dirty="0">
              <a:solidFill>
                <a:schemeClr val="lt1"/>
              </a:solidFill>
              <a:latin typeface="IBM Plex Sans"/>
              <a:ea typeface="IBM Plex Sans"/>
              <a:cs typeface="IBM Plex Sans"/>
              <a:sym typeface="IBM Plex Sans"/>
            </a:endParaRPr>
          </a:p>
        </p:txBody>
      </p:sp>
      <p:sp>
        <p:nvSpPr>
          <p:cNvPr id="1289" name="Google Shape;1289;p91">
            <a:extLst>
              <a:ext uri="{FF2B5EF4-FFF2-40B4-BE49-F238E27FC236}">
                <a16:creationId xmlns:a16="http://schemas.microsoft.com/office/drawing/2014/main" id="{9857F13C-7820-CDD7-34FF-A87D9E07F4CC}"/>
              </a:ext>
            </a:extLst>
          </p:cNvPr>
          <p:cNvSpPr txBox="1"/>
          <p:nvPr/>
        </p:nvSpPr>
        <p:spPr>
          <a:xfrm>
            <a:off x="6493582" y="3350177"/>
            <a:ext cx="2164636"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latin typeface="IBM Plex Sans Medium"/>
                <a:ea typeface="IBM Plex Sans Medium"/>
                <a:cs typeface="IBM Plex Sans Medium"/>
                <a:sym typeface="IBM Plex Sans Medium"/>
              </a:rPr>
              <a:t>Designed to perform human-like tasks in various settings.</a:t>
            </a:r>
            <a:endParaRPr dirty="0">
              <a:solidFill>
                <a:schemeClr val="lt1"/>
              </a:solidFill>
              <a:latin typeface="IBM Plex Sans Medium"/>
              <a:ea typeface="IBM Plex Sans Medium"/>
              <a:cs typeface="IBM Plex Sans Medium"/>
              <a:sym typeface="IBM Plex Sans Medium"/>
            </a:endParaRPr>
          </a:p>
        </p:txBody>
      </p:sp>
      <p:sp>
        <p:nvSpPr>
          <p:cNvPr id="1290" name="Google Shape;1290;p91">
            <a:extLst>
              <a:ext uri="{FF2B5EF4-FFF2-40B4-BE49-F238E27FC236}">
                <a16:creationId xmlns:a16="http://schemas.microsoft.com/office/drawing/2014/main" id="{871609C2-042E-2028-BD6C-B2ACBD40A90A}"/>
              </a:ext>
            </a:extLst>
          </p:cNvPr>
          <p:cNvSpPr txBox="1"/>
          <p:nvPr/>
        </p:nvSpPr>
        <p:spPr>
          <a:xfrm>
            <a:off x="6972600" y="1851698"/>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IBM Plex Sans"/>
                <a:ea typeface="IBM Plex Sans"/>
                <a:cs typeface="IBM Plex Sans"/>
                <a:sym typeface="IBM Plex Sans"/>
              </a:rPr>
              <a:t>2024</a:t>
            </a:r>
            <a:endParaRPr sz="2500" b="1">
              <a:solidFill>
                <a:schemeClr val="lt1"/>
              </a:solidFill>
              <a:latin typeface="IBM Plex Sans"/>
              <a:ea typeface="IBM Plex Sans"/>
              <a:cs typeface="IBM Plex Sans"/>
              <a:sym typeface="IBM Plex Sans"/>
            </a:endParaRPr>
          </a:p>
        </p:txBody>
      </p:sp>
      <p:sp>
        <p:nvSpPr>
          <p:cNvPr id="1291" name="Google Shape;1291;p91">
            <a:extLst>
              <a:ext uri="{FF2B5EF4-FFF2-40B4-BE49-F238E27FC236}">
                <a16:creationId xmlns:a16="http://schemas.microsoft.com/office/drawing/2014/main" id="{D00CE4DC-FD92-5168-DE10-DAE71E556755}"/>
              </a:ext>
            </a:extLst>
          </p:cNvPr>
          <p:cNvSpPr txBox="1"/>
          <p:nvPr/>
        </p:nvSpPr>
        <p:spPr>
          <a:xfrm>
            <a:off x="962700" y="1851698"/>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IBM Plex Sans"/>
                <a:ea typeface="IBM Plex Sans"/>
                <a:cs typeface="IBM Plex Sans"/>
                <a:sym typeface="IBM Plex Sans"/>
              </a:rPr>
              <a:t>2019</a:t>
            </a:r>
            <a:endParaRPr sz="2500" b="1" dirty="0">
              <a:solidFill>
                <a:schemeClr val="lt1"/>
              </a:solidFill>
              <a:latin typeface="IBM Plex Sans"/>
              <a:ea typeface="IBM Plex Sans"/>
              <a:cs typeface="IBM Plex Sans"/>
              <a:sym typeface="IBM Plex Sans"/>
            </a:endParaRPr>
          </a:p>
        </p:txBody>
      </p:sp>
      <p:sp>
        <p:nvSpPr>
          <p:cNvPr id="1292" name="Google Shape;1292;p91">
            <a:extLst>
              <a:ext uri="{FF2B5EF4-FFF2-40B4-BE49-F238E27FC236}">
                <a16:creationId xmlns:a16="http://schemas.microsoft.com/office/drawing/2014/main" id="{BE8D747D-59E9-0B51-655E-F7789E61679A}"/>
              </a:ext>
            </a:extLst>
          </p:cNvPr>
          <p:cNvSpPr txBox="1"/>
          <p:nvPr/>
        </p:nvSpPr>
        <p:spPr>
          <a:xfrm>
            <a:off x="2966000" y="1851698"/>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IBM Plex Sans"/>
                <a:ea typeface="IBM Plex Sans"/>
                <a:cs typeface="IBM Plex Sans"/>
                <a:sym typeface="IBM Plex Sans"/>
              </a:rPr>
              <a:t>2021</a:t>
            </a:r>
            <a:endParaRPr sz="2500" b="1">
              <a:solidFill>
                <a:schemeClr val="lt1"/>
              </a:solidFill>
              <a:latin typeface="IBM Plex Sans"/>
              <a:ea typeface="IBM Plex Sans"/>
              <a:cs typeface="IBM Plex Sans"/>
              <a:sym typeface="IBM Plex Sans"/>
            </a:endParaRPr>
          </a:p>
        </p:txBody>
      </p:sp>
      <p:sp>
        <p:nvSpPr>
          <p:cNvPr id="1293" name="Google Shape;1293;p91">
            <a:extLst>
              <a:ext uri="{FF2B5EF4-FFF2-40B4-BE49-F238E27FC236}">
                <a16:creationId xmlns:a16="http://schemas.microsoft.com/office/drawing/2014/main" id="{C1F9F544-40AA-1B95-2803-98AB7E133F02}"/>
              </a:ext>
            </a:extLst>
          </p:cNvPr>
          <p:cNvSpPr txBox="1"/>
          <p:nvPr/>
        </p:nvSpPr>
        <p:spPr>
          <a:xfrm>
            <a:off x="4969300" y="1851698"/>
            <a:ext cx="1206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IBM Plex Sans"/>
                <a:ea typeface="IBM Plex Sans"/>
                <a:cs typeface="IBM Plex Sans"/>
                <a:sym typeface="IBM Plex Sans"/>
              </a:rPr>
              <a:t>2022</a:t>
            </a:r>
            <a:endParaRPr sz="2500" b="1">
              <a:solidFill>
                <a:schemeClr val="lt1"/>
              </a:solidFill>
              <a:latin typeface="IBM Plex Sans"/>
              <a:ea typeface="IBM Plex Sans"/>
              <a:cs typeface="IBM Plex Sans"/>
              <a:sym typeface="IBM Plex Sans"/>
            </a:endParaRPr>
          </a:p>
        </p:txBody>
      </p:sp>
      <p:sp>
        <p:nvSpPr>
          <p:cNvPr id="1294" name="Google Shape;1294;p91">
            <a:extLst>
              <a:ext uri="{FF2B5EF4-FFF2-40B4-BE49-F238E27FC236}">
                <a16:creationId xmlns:a16="http://schemas.microsoft.com/office/drawing/2014/main" id="{4CC08F04-284A-607B-2E69-AF8E8875D5F4}"/>
              </a:ext>
            </a:extLst>
          </p:cNvPr>
          <p:cNvSpPr/>
          <p:nvPr/>
        </p:nvSpPr>
        <p:spPr>
          <a:xfrm>
            <a:off x="902250" y="1537750"/>
            <a:ext cx="13275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5" name="Google Shape;1295;p91">
            <a:extLst>
              <a:ext uri="{FF2B5EF4-FFF2-40B4-BE49-F238E27FC236}">
                <a16:creationId xmlns:a16="http://schemas.microsoft.com/office/drawing/2014/main" id="{CACE7D22-FA87-D719-9A8F-32AEE4381EA1}"/>
              </a:ext>
            </a:extLst>
          </p:cNvPr>
          <p:cNvSpPr/>
          <p:nvPr/>
        </p:nvSpPr>
        <p:spPr>
          <a:xfrm>
            <a:off x="2905550" y="1537750"/>
            <a:ext cx="13275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1">
            <a:extLst>
              <a:ext uri="{FF2B5EF4-FFF2-40B4-BE49-F238E27FC236}">
                <a16:creationId xmlns:a16="http://schemas.microsoft.com/office/drawing/2014/main" id="{D84D9C24-AC60-60CA-E102-ACC3260B4B5A}"/>
              </a:ext>
            </a:extLst>
          </p:cNvPr>
          <p:cNvSpPr/>
          <p:nvPr/>
        </p:nvSpPr>
        <p:spPr>
          <a:xfrm>
            <a:off x="4908850" y="1537750"/>
            <a:ext cx="13275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1">
            <a:extLst>
              <a:ext uri="{FF2B5EF4-FFF2-40B4-BE49-F238E27FC236}">
                <a16:creationId xmlns:a16="http://schemas.microsoft.com/office/drawing/2014/main" id="{B8D191D4-89B5-AD04-D27A-05538D0FE215}"/>
              </a:ext>
            </a:extLst>
          </p:cNvPr>
          <p:cNvSpPr/>
          <p:nvPr/>
        </p:nvSpPr>
        <p:spPr>
          <a:xfrm>
            <a:off x="6912150" y="1537750"/>
            <a:ext cx="13275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 name="Google Shape;1298;p91">
            <a:extLst>
              <a:ext uri="{FF2B5EF4-FFF2-40B4-BE49-F238E27FC236}">
                <a16:creationId xmlns:a16="http://schemas.microsoft.com/office/drawing/2014/main" id="{8EF222E3-DCE1-3628-AEE3-21440CDAA0EA}"/>
              </a:ext>
            </a:extLst>
          </p:cNvPr>
          <p:cNvCxnSpPr>
            <a:stCxn id="1294" idx="0"/>
            <a:endCxn id="1295" idx="2"/>
          </p:cNvCxnSpPr>
          <p:nvPr/>
        </p:nvCxnSpPr>
        <p:spPr>
          <a:xfrm>
            <a:off x="2229750" y="2052850"/>
            <a:ext cx="675900" cy="0"/>
          </a:xfrm>
          <a:prstGeom prst="straightConnector1">
            <a:avLst/>
          </a:prstGeom>
          <a:noFill/>
          <a:ln w="9525" cap="flat" cmpd="sng">
            <a:solidFill>
              <a:schemeClr val="lt1"/>
            </a:solidFill>
            <a:prstDash val="solid"/>
            <a:round/>
            <a:headEnd type="none" w="med" len="med"/>
            <a:tailEnd type="none" w="med" len="med"/>
          </a:ln>
        </p:spPr>
      </p:cxnSp>
      <p:cxnSp>
        <p:nvCxnSpPr>
          <p:cNvPr id="1299" name="Google Shape;1299;p91">
            <a:extLst>
              <a:ext uri="{FF2B5EF4-FFF2-40B4-BE49-F238E27FC236}">
                <a16:creationId xmlns:a16="http://schemas.microsoft.com/office/drawing/2014/main" id="{58CAD56C-2A3D-DC84-97C2-B187EF42AE88}"/>
              </a:ext>
            </a:extLst>
          </p:cNvPr>
          <p:cNvCxnSpPr/>
          <p:nvPr/>
        </p:nvCxnSpPr>
        <p:spPr>
          <a:xfrm>
            <a:off x="4233000" y="2052850"/>
            <a:ext cx="675900" cy="0"/>
          </a:xfrm>
          <a:prstGeom prst="straightConnector1">
            <a:avLst/>
          </a:prstGeom>
          <a:noFill/>
          <a:ln w="9525" cap="flat" cmpd="sng">
            <a:solidFill>
              <a:schemeClr val="lt1"/>
            </a:solidFill>
            <a:prstDash val="solid"/>
            <a:round/>
            <a:headEnd type="none" w="med" len="med"/>
            <a:tailEnd type="none" w="med" len="med"/>
          </a:ln>
        </p:spPr>
      </p:cxnSp>
      <p:cxnSp>
        <p:nvCxnSpPr>
          <p:cNvPr id="1300" name="Google Shape;1300;p91">
            <a:extLst>
              <a:ext uri="{FF2B5EF4-FFF2-40B4-BE49-F238E27FC236}">
                <a16:creationId xmlns:a16="http://schemas.microsoft.com/office/drawing/2014/main" id="{3D5260EA-6707-8A35-04B1-276C3D916D6B}"/>
              </a:ext>
            </a:extLst>
          </p:cNvPr>
          <p:cNvCxnSpPr/>
          <p:nvPr/>
        </p:nvCxnSpPr>
        <p:spPr>
          <a:xfrm>
            <a:off x="6236300" y="2052850"/>
            <a:ext cx="675900" cy="0"/>
          </a:xfrm>
          <a:prstGeom prst="straightConnector1">
            <a:avLst/>
          </a:prstGeom>
          <a:noFill/>
          <a:ln w="9525" cap="flat" cmpd="sng">
            <a:solidFill>
              <a:schemeClr val="lt1"/>
            </a:solidFill>
            <a:prstDash val="solid"/>
            <a:round/>
            <a:headEnd type="none" w="med" len="med"/>
            <a:tailEnd type="none" w="med" len="med"/>
          </a:ln>
        </p:spPr>
      </p:cxnSp>
      <p:pic>
        <p:nvPicPr>
          <p:cNvPr id="6" name="Picture Placeholder 6">
            <a:extLst>
              <a:ext uri="{FF2B5EF4-FFF2-40B4-BE49-F238E27FC236}">
                <a16:creationId xmlns:a16="http://schemas.microsoft.com/office/drawing/2014/main" id="{936055F6-78D2-19D3-DAC0-281C80DE34E3}"/>
              </a:ext>
            </a:extLst>
          </p:cNvPr>
          <p:cNvPicPr>
            <a:picLocks noChangeAspect="1"/>
          </p:cNvPicPr>
          <p:nvPr/>
        </p:nvPicPr>
        <p:blipFill>
          <a:blip r:embed="rId3"/>
          <a:srcRect l="6224" r="6224"/>
          <a:stretch/>
        </p:blipFill>
        <p:spPr>
          <a:xfrm>
            <a:off x="902248" y="1551604"/>
            <a:ext cx="1327501" cy="1010823"/>
          </a:xfrm>
          <a:prstGeom prst="snip2DiagRect">
            <a:avLst>
              <a:gd name="adj1" fmla="val 0"/>
              <a:gd name="adj2" fmla="val 16667"/>
            </a:avLst>
          </a:prstGeom>
        </p:spPr>
      </p:pic>
      <p:pic>
        <p:nvPicPr>
          <p:cNvPr id="7" name="Picture Placeholder 6">
            <a:extLst>
              <a:ext uri="{FF2B5EF4-FFF2-40B4-BE49-F238E27FC236}">
                <a16:creationId xmlns:a16="http://schemas.microsoft.com/office/drawing/2014/main" id="{341B020D-B846-A1AA-3031-C2A700FFAD4C}"/>
              </a:ext>
            </a:extLst>
          </p:cNvPr>
          <p:cNvPicPr>
            <a:picLocks noChangeAspect="1"/>
          </p:cNvPicPr>
          <p:nvPr/>
        </p:nvPicPr>
        <p:blipFill>
          <a:blip r:embed="rId4"/>
          <a:srcRect l="11647" t="-3286" r="4959" b="3286"/>
          <a:stretch/>
        </p:blipFill>
        <p:spPr>
          <a:xfrm>
            <a:off x="2905549" y="1558531"/>
            <a:ext cx="1327501" cy="1010823"/>
          </a:xfrm>
          <a:prstGeom prst="snip2DiagRect">
            <a:avLst>
              <a:gd name="adj1" fmla="val 0"/>
              <a:gd name="adj2" fmla="val 16667"/>
            </a:avLst>
          </a:prstGeom>
        </p:spPr>
      </p:pic>
      <p:pic>
        <p:nvPicPr>
          <p:cNvPr id="8" name="Picture Placeholder 6">
            <a:extLst>
              <a:ext uri="{FF2B5EF4-FFF2-40B4-BE49-F238E27FC236}">
                <a16:creationId xmlns:a16="http://schemas.microsoft.com/office/drawing/2014/main" id="{DD33D4DD-413F-2B23-94F2-078A305BBD5B}"/>
              </a:ext>
            </a:extLst>
          </p:cNvPr>
          <p:cNvPicPr>
            <a:picLocks noChangeAspect="1"/>
          </p:cNvPicPr>
          <p:nvPr/>
        </p:nvPicPr>
        <p:blipFill>
          <a:blip r:embed="rId5"/>
          <a:srcRect t="777" b="777"/>
          <a:stretch/>
        </p:blipFill>
        <p:spPr>
          <a:xfrm>
            <a:off x="4908849" y="1548878"/>
            <a:ext cx="1327501" cy="1010823"/>
          </a:xfrm>
          <a:prstGeom prst="snip2DiagRect">
            <a:avLst>
              <a:gd name="adj1" fmla="val 0"/>
              <a:gd name="adj2" fmla="val 16667"/>
            </a:avLst>
          </a:prstGeom>
        </p:spPr>
      </p:pic>
      <p:pic>
        <p:nvPicPr>
          <p:cNvPr id="9" name="Picture Placeholder 6">
            <a:extLst>
              <a:ext uri="{FF2B5EF4-FFF2-40B4-BE49-F238E27FC236}">
                <a16:creationId xmlns:a16="http://schemas.microsoft.com/office/drawing/2014/main" id="{86C97F1C-1F21-AAD4-00C7-CFA767FAC494}"/>
              </a:ext>
            </a:extLst>
          </p:cNvPr>
          <p:cNvPicPr>
            <a:picLocks noChangeAspect="1"/>
          </p:cNvPicPr>
          <p:nvPr/>
        </p:nvPicPr>
        <p:blipFill>
          <a:blip r:embed="rId6"/>
          <a:srcRect l="-67" t="3617" r="15983" b="-3617"/>
          <a:stretch/>
        </p:blipFill>
        <p:spPr>
          <a:xfrm>
            <a:off x="6911099" y="1555805"/>
            <a:ext cx="1327501" cy="1010823"/>
          </a:xfrm>
          <a:prstGeom prst="snip2DiagRect">
            <a:avLst>
              <a:gd name="adj1" fmla="val 0"/>
              <a:gd name="adj2" fmla="val 16667"/>
            </a:avLst>
          </a:prstGeom>
        </p:spPr>
      </p:pic>
    </p:spTree>
    <p:extLst>
      <p:ext uri="{BB962C8B-B14F-4D97-AF65-F5344CB8AC3E}">
        <p14:creationId xmlns:p14="http://schemas.microsoft.com/office/powerpoint/2010/main" val="558042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3">
          <a:extLst>
            <a:ext uri="{FF2B5EF4-FFF2-40B4-BE49-F238E27FC236}">
              <a16:creationId xmlns:a16="http://schemas.microsoft.com/office/drawing/2014/main" id="{5BBEF387-30B8-820C-FF36-7BEC05F966D0}"/>
            </a:ext>
          </a:extLst>
        </p:cNvPr>
        <p:cNvGrpSpPr/>
        <p:nvPr/>
      </p:nvGrpSpPr>
      <p:grpSpPr>
        <a:xfrm>
          <a:off x="0" y="0"/>
          <a:ext cx="0" cy="0"/>
          <a:chOff x="0" y="0"/>
          <a:chExt cx="0" cy="0"/>
        </a:xfrm>
      </p:grpSpPr>
      <p:sp>
        <p:nvSpPr>
          <p:cNvPr id="1044" name="Google Shape;1044;p82">
            <a:extLst>
              <a:ext uri="{FF2B5EF4-FFF2-40B4-BE49-F238E27FC236}">
                <a16:creationId xmlns:a16="http://schemas.microsoft.com/office/drawing/2014/main" id="{170ABE2F-9BC8-560B-963F-FDA097ACB9B6}"/>
              </a:ext>
            </a:extLst>
          </p:cNvPr>
          <p:cNvSpPr/>
          <p:nvPr/>
        </p:nvSpPr>
        <p:spPr>
          <a:xfrm>
            <a:off x="2001475" y="1249450"/>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2">
            <a:extLst>
              <a:ext uri="{FF2B5EF4-FFF2-40B4-BE49-F238E27FC236}">
                <a16:creationId xmlns:a16="http://schemas.microsoft.com/office/drawing/2014/main" id="{75B26721-D330-B396-4525-D59E0DAD4343}"/>
              </a:ext>
            </a:extLst>
          </p:cNvPr>
          <p:cNvSpPr/>
          <p:nvPr/>
        </p:nvSpPr>
        <p:spPr>
          <a:xfrm>
            <a:off x="4771975" y="1249450"/>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2">
            <a:extLst>
              <a:ext uri="{FF2B5EF4-FFF2-40B4-BE49-F238E27FC236}">
                <a16:creationId xmlns:a16="http://schemas.microsoft.com/office/drawing/2014/main" id="{4798CEB5-84D2-D595-E58C-395DDCA158DA}"/>
              </a:ext>
            </a:extLst>
          </p:cNvPr>
          <p:cNvSpPr/>
          <p:nvPr/>
        </p:nvSpPr>
        <p:spPr>
          <a:xfrm>
            <a:off x="2001425" y="2984175"/>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2">
            <a:extLst>
              <a:ext uri="{FF2B5EF4-FFF2-40B4-BE49-F238E27FC236}">
                <a16:creationId xmlns:a16="http://schemas.microsoft.com/office/drawing/2014/main" id="{A22027FF-A577-3E73-FC53-646D1A13CE51}"/>
              </a:ext>
            </a:extLst>
          </p:cNvPr>
          <p:cNvSpPr/>
          <p:nvPr/>
        </p:nvSpPr>
        <p:spPr>
          <a:xfrm>
            <a:off x="4771925" y="2984175"/>
            <a:ext cx="2370600" cy="1579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2">
            <a:extLst>
              <a:ext uri="{FF2B5EF4-FFF2-40B4-BE49-F238E27FC236}">
                <a16:creationId xmlns:a16="http://schemas.microsoft.com/office/drawing/2014/main" id="{BD6ACC03-B53B-7F7F-0A3B-AC688757EC31}"/>
              </a:ext>
            </a:extLst>
          </p:cNvPr>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AI Techniques Used in Robotics</a:t>
            </a:r>
            <a:endParaRPr dirty="0"/>
          </a:p>
        </p:txBody>
      </p:sp>
      <p:sp>
        <p:nvSpPr>
          <p:cNvPr id="1049" name="Google Shape;1049;p82">
            <a:extLst>
              <a:ext uri="{FF2B5EF4-FFF2-40B4-BE49-F238E27FC236}">
                <a16:creationId xmlns:a16="http://schemas.microsoft.com/office/drawing/2014/main" id="{0CDECA2E-E178-E92D-FD6F-F980AC5AC09F}"/>
              </a:ext>
            </a:extLst>
          </p:cNvPr>
          <p:cNvSpPr txBox="1">
            <a:spLocks noGrp="1"/>
          </p:cNvSpPr>
          <p:nvPr>
            <p:ph type="title" idx="2"/>
          </p:nvPr>
        </p:nvSpPr>
        <p:spPr>
          <a:xfrm>
            <a:off x="1893711" y="1363310"/>
            <a:ext cx="2586140" cy="527700"/>
          </a:xfrm>
          <a:prstGeom prst="rect">
            <a:avLst/>
          </a:prstGeom>
        </p:spPr>
        <p:txBody>
          <a:bodyPr spcFirstLastPara="1" wrap="square" lIns="91425" tIns="91425" rIns="91425" bIns="91425" anchor="b" anchorCtr="0">
            <a:noAutofit/>
          </a:bodyPr>
          <a:lstStyle/>
          <a:p>
            <a:pPr lvl="0"/>
            <a:r>
              <a:rPr lang="en-US" dirty="0"/>
              <a:t>Reinforcement</a:t>
            </a:r>
            <a:endParaRPr dirty="0"/>
          </a:p>
        </p:txBody>
      </p:sp>
      <p:sp>
        <p:nvSpPr>
          <p:cNvPr id="1050" name="Google Shape;1050;p82">
            <a:extLst>
              <a:ext uri="{FF2B5EF4-FFF2-40B4-BE49-F238E27FC236}">
                <a16:creationId xmlns:a16="http://schemas.microsoft.com/office/drawing/2014/main" id="{762DD98E-8659-A2C9-588B-B25139ABF077}"/>
              </a:ext>
            </a:extLst>
          </p:cNvPr>
          <p:cNvSpPr txBox="1">
            <a:spLocks noGrp="1"/>
          </p:cNvSpPr>
          <p:nvPr>
            <p:ph type="subTitle" idx="1"/>
          </p:nvPr>
        </p:nvSpPr>
        <p:spPr>
          <a:xfrm>
            <a:off x="1910412" y="1778235"/>
            <a:ext cx="2552538" cy="615600"/>
          </a:xfrm>
          <a:prstGeom prst="rect">
            <a:avLst/>
          </a:prstGeom>
        </p:spPr>
        <p:txBody>
          <a:bodyPr spcFirstLastPara="1" wrap="square" lIns="91425" tIns="91425" rIns="91425" bIns="91425" anchor="t" anchorCtr="0">
            <a:noAutofit/>
          </a:bodyPr>
          <a:lstStyle/>
          <a:p>
            <a:pPr marL="0" lvl="0" indent="0"/>
            <a:r>
              <a:rPr lang="en-US" dirty="0"/>
              <a:t>Robots learn optimal actions through trial and error in dynamic environments.</a:t>
            </a:r>
            <a:endParaRPr dirty="0"/>
          </a:p>
        </p:txBody>
      </p:sp>
      <p:sp>
        <p:nvSpPr>
          <p:cNvPr id="1051" name="Google Shape;1051;p82">
            <a:extLst>
              <a:ext uri="{FF2B5EF4-FFF2-40B4-BE49-F238E27FC236}">
                <a16:creationId xmlns:a16="http://schemas.microsoft.com/office/drawing/2014/main" id="{382AA7AE-D004-5851-C551-17994B495372}"/>
              </a:ext>
            </a:extLst>
          </p:cNvPr>
          <p:cNvSpPr txBox="1">
            <a:spLocks noGrp="1"/>
          </p:cNvSpPr>
          <p:nvPr>
            <p:ph type="title" idx="3"/>
          </p:nvPr>
        </p:nvSpPr>
        <p:spPr>
          <a:xfrm>
            <a:off x="4862869" y="1363310"/>
            <a:ext cx="2188800" cy="527700"/>
          </a:xfrm>
          <a:prstGeom prst="rect">
            <a:avLst/>
          </a:prstGeom>
        </p:spPr>
        <p:txBody>
          <a:bodyPr spcFirstLastPara="1" wrap="square" lIns="91425" tIns="91425" rIns="91425" bIns="91425" anchor="b" anchorCtr="0">
            <a:noAutofit/>
          </a:bodyPr>
          <a:lstStyle/>
          <a:p>
            <a:pPr lvl="0"/>
            <a:r>
              <a:rPr lang="en-US" dirty="0"/>
              <a:t>Vision</a:t>
            </a:r>
            <a:endParaRPr dirty="0"/>
          </a:p>
        </p:txBody>
      </p:sp>
      <p:sp>
        <p:nvSpPr>
          <p:cNvPr id="1052" name="Google Shape;1052;p82">
            <a:extLst>
              <a:ext uri="{FF2B5EF4-FFF2-40B4-BE49-F238E27FC236}">
                <a16:creationId xmlns:a16="http://schemas.microsoft.com/office/drawing/2014/main" id="{26E2EE34-50BE-2E07-1CB5-0FE1BD29A9B8}"/>
              </a:ext>
            </a:extLst>
          </p:cNvPr>
          <p:cNvSpPr txBox="1">
            <a:spLocks noGrp="1"/>
          </p:cNvSpPr>
          <p:nvPr>
            <p:ph type="subTitle" idx="4"/>
          </p:nvPr>
        </p:nvSpPr>
        <p:spPr>
          <a:xfrm>
            <a:off x="4681050" y="1778235"/>
            <a:ext cx="2552400" cy="615600"/>
          </a:xfrm>
          <a:prstGeom prst="rect">
            <a:avLst/>
          </a:prstGeom>
        </p:spPr>
        <p:txBody>
          <a:bodyPr spcFirstLastPara="1" wrap="square" lIns="91425" tIns="91425" rIns="91425" bIns="91425" anchor="t" anchorCtr="0">
            <a:noAutofit/>
          </a:bodyPr>
          <a:lstStyle/>
          <a:p>
            <a:pPr marL="0" lvl="0" indent="0"/>
            <a:r>
              <a:rPr lang="en-US" dirty="0"/>
              <a:t>Enables robots to interpret surroundings using cameras and deep learning.</a:t>
            </a:r>
            <a:endParaRPr dirty="0"/>
          </a:p>
        </p:txBody>
      </p:sp>
      <p:sp>
        <p:nvSpPr>
          <p:cNvPr id="1053" name="Google Shape;1053;p82">
            <a:extLst>
              <a:ext uri="{FF2B5EF4-FFF2-40B4-BE49-F238E27FC236}">
                <a16:creationId xmlns:a16="http://schemas.microsoft.com/office/drawing/2014/main" id="{7E0E4EE6-12A5-3DF3-2365-E565143C9A2A}"/>
              </a:ext>
            </a:extLst>
          </p:cNvPr>
          <p:cNvSpPr txBox="1">
            <a:spLocks noGrp="1"/>
          </p:cNvSpPr>
          <p:nvPr>
            <p:ph type="title" idx="5"/>
          </p:nvPr>
        </p:nvSpPr>
        <p:spPr>
          <a:xfrm>
            <a:off x="2001475" y="3103560"/>
            <a:ext cx="2370600" cy="527700"/>
          </a:xfrm>
          <a:prstGeom prst="rect">
            <a:avLst/>
          </a:prstGeom>
        </p:spPr>
        <p:txBody>
          <a:bodyPr spcFirstLastPara="1" wrap="square" lIns="91425" tIns="91425" rIns="91425" bIns="91425" anchor="b" anchorCtr="0">
            <a:noAutofit/>
          </a:bodyPr>
          <a:lstStyle/>
          <a:p>
            <a:pPr lvl="0"/>
            <a:r>
              <a:rPr lang="en-US" dirty="0"/>
              <a:t>Language</a:t>
            </a:r>
            <a:endParaRPr dirty="0"/>
          </a:p>
        </p:txBody>
      </p:sp>
      <p:sp>
        <p:nvSpPr>
          <p:cNvPr id="1054" name="Google Shape;1054;p82">
            <a:extLst>
              <a:ext uri="{FF2B5EF4-FFF2-40B4-BE49-F238E27FC236}">
                <a16:creationId xmlns:a16="http://schemas.microsoft.com/office/drawing/2014/main" id="{4B522660-1AA0-8782-6E4E-84010A46C86B}"/>
              </a:ext>
            </a:extLst>
          </p:cNvPr>
          <p:cNvSpPr txBox="1">
            <a:spLocks noGrp="1"/>
          </p:cNvSpPr>
          <p:nvPr>
            <p:ph type="subTitle" idx="6"/>
          </p:nvPr>
        </p:nvSpPr>
        <p:spPr>
          <a:xfrm>
            <a:off x="1910412" y="3518485"/>
            <a:ext cx="2552538" cy="615600"/>
          </a:xfrm>
          <a:prstGeom prst="rect">
            <a:avLst/>
          </a:prstGeom>
        </p:spPr>
        <p:txBody>
          <a:bodyPr spcFirstLastPara="1" wrap="square" lIns="91425" tIns="91425" rIns="91425" bIns="91425" anchor="t" anchorCtr="0">
            <a:noAutofit/>
          </a:bodyPr>
          <a:lstStyle/>
          <a:p>
            <a:pPr marL="0" lvl="0" indent="0"/>
            <a:r>
              <a:rPr lang="en-US" dirty="0"/>
              <a:t>Natural Language Processing allows robots to understand and respond to human commands.</a:t>
            </a:r>
            <a:endParaRPr dirty="0"/>
          </a:p>
        </p:txBody>
      </p:sp>
      <p:sp>
        <p:nvSpPr>
          <p:cNvPr id="1055" name="Google Shape;1055;p82">
            <a:extLst>
              <a:ext uri="{FF2B5EF4-FFF2-40B4-BE49-F238E27FC236}">
                <a16:creationId xmlns:a16="http://schemas.microsoft.com/office/drawing/2014/main" id="{4D39C0BA-4557-CD31-1E88-0A48D3649261}"/>
              </a:ext>
            </a:extLst>
          </p:cNvPr>
          <p:cNvSpPr txBox="1">
            <a:spLocks noGrp="1"/>
          </p:cNvSpPr>
          <p:nvPr>
            <p:ph type="title" idx="7"/>
          </p:nvPr>
        </p:nvSpPr>
        <p:spPr>
          <a:xfrm>
            <a:off x="4862869" y="3103560"/>
            <a:ext cx="2188800" cy="527700"/>
          </a:xfrm>
          <a:prstGeom prst="rect">
            <a:avLst/>
          </a:prstGeom>
        </p:spPr>
        <p:txBody>
          <a:bodyPr spcFirstLastPara="1" wrap="square" lIns="91425" tIns="91425" rIns="91425" bIns="91425" anchor="b" anchorCtr="0">
            <a:noAutofit/>
          </a:bodyPr>
          <a:lstStyle/>
          <a:p>
            <a:pPr lvl="0"/>
            <a:r>
              <a:rPr lang="en-US" dirty="0"/>
              <a:t>Imitation</a:t>
            </a:r>
            <a:endParaRPr dirty="0"/>
          </a:p>
        </p:txBody>
      </p:sp>
      <p:sp>
        <p:nvSpPr>
          <p:cNvPr id="1056" name="Google Shape;1056;p82">
            <a:extLst>
              <a:ext uri="{FF2B5EF4-FFF2-40B4-BE49-F238E27FC236}">
                <a16:creationId xmlns:a16="http://schemas.microsoft.com/office/drawing/2014/main" id="{20AE12D7-9877-D00D-7DD8-44DAC5D24E2E}"/>
              </a:ext>
            </a:extLst>
          </p:cNvPr>
          <p:cNvSpPr txBox="1">
            <a:spLocks noGrp="1"/>
          </p:cNvSpPr>
          <p:nvPr>
            <p:ph type="subTitle" idx="8"/>
          </p:nvPr>
        </p:nvSpPr>
        <p:spPr>
          <a:xfrm>
            <a:off x="4681050" y="3518485"/>
            <a:ext cx="2552400" cy="615600"/>
          </a:xfrm>
          <a:prstGeom prst="rect">
            <a:avLst/>
          </a:prstGeom>
        </p:spPr>
        <p:txBody>
          <a:bodyPr spcFirstLastPara="1" wrap="square" lIns="91425" tIns="91425" rIns="91425" bIns="91425" anchor="t" anchorCtr="0">
            <a:noAutofit/>
          </a:bodyPr>
          <a:lstStyle/>
          <a:p>
            <a:pPr marL="0" lvl="0" indent="0"/>
            <a:r>
              <a:rPr lang="en-US" dirty="0"/>
              <a:t>Robots mimic human actions by learning from demonstrations and simulation data.</a:t>
            </a:r>
            <a:endParaRPr dirty="0"/>
          </a:p>
        </p:txBody>
      </p:sp>
    </p:spTree>
    <p:extLst>
      <p:ext uri="{BB962C8B-B14F-4D97-AF65-F5344CB8AC3E}">
        <p14:creationId xmlns:p14="http://schemas.microsoft.com/office/powerpoint/2010/main" val="310109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additive="base">
                                        <p:cTn id="7" dur="1000"/>
                                        <p:tgtEl>
                                          <p:spTgt spid="104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45"/>
                                        </p:tgtEl>
                                        <p:attrNameLst>
                                          <p:attrName>style.visibility</p:attrName>
                                        </p:attrNameLst>
                                      </p:cBhvr>
                                      <p:to>
                                        <p:strVal val="visible"/>
                                      </p:to>
                                    </p:set>
                                    <p:anim calcmode="lin" valueType="num">
                                      <p:cBhvr additive="base">
                                        <p:cTn id="10" dur="1000"/>
                                        <p:tgtEl>
                                          <p:spTgt spid="104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anim calcmode="lin" valueType="num">
                                      <p:cBhvr additive="base">
                                        <p:cTn id="13" dur="1000"/>
                                        <p:tgtEl>
                                          <p:spTgt spid="104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047"/>
                                        </p:tgtEl>
                                        <p:attrNameLst>
                                          <p:attrName>style.visibility</p:attrName>
                                        </p:attrNameLst>
                                      </p:cBhvr>
                                      <p:to>
                                        <p:strVal val="visible"/>
                                      </p:to>
                                    </p:set>
                                    <p:anim calcmode="lin" valueType="num">
                                      <p:cBhvr additive="base">
                                        <p:cTn id="16" dur="1000"/>
                                        <p:tgtEl>
                                          <p:spTgt spid="104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049"/>
                                        </p:tgtEl>
                                        <p:attrNameLst>
                                          <p:attrName>style.visibility</p:attrName>
                                        </p:attrNameLst>
                                      </p:cBhvr>
                                      <p:to>
                                        <p:strVal val="visible"/>
                                      </p:to>
                                    </p:set>
                                    <p:anim calcmode="lin" valueType="num">
                                      <p:cBhvr additive="base">
                                        <p:cTn id="19" dur="1000"/>
                                        <p:tgtEl>
                                          <p:spTgt spid="104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050"/>
                                        </p:tgtEl>
                                        <p:attrNameLst>
                                          <p:attrName>style.visibility</p:attrName>
                                        </p:attrNameLst>
                                      </p:cBhvr>
                                      <p:to>
                                        <p:strVal val="visible"/>
                                      </p:to>
                                    </p:set>
                                    <p:anim calcmode="lin" valueType="num">
                                      <p:cBhvr additive="base">
                                        <p:cTn id="22" dur="1000"/>
                                        <p:tgtEl>
                                          <p:spTgt spid="1050"/>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1051"/>
                                        </p:tgtEl>
                                        <p:attrNameLst>
                                          <p:attrName>style.visibility</p:attrName>
                                        </p:attrNameLst>
                                      </p:cBhvr>
                                      <p:to>
                                        <p:strVal val="visible"/>
                                      </p:to>
                                    </p:set>
                                    <p:anim calcmode="lin" valueType="num">
                                      <p:cBhvr additive="base">
                                        <p:cTn id="25" dur="1000"/>
                                        <p:tgtEl>
                                          <p:spTgt spid="105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 calcmode="lin" valueType="num">
                                      <p:cBhvr additive="base">
                                        <p:cTn id="28" dur="1000"/>
                                        <p:tgtEl>
                                          <p:spTgt spid="105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053"/>
                                        </p:tgtEl>
                                        <p:attrNameLst>
                                          <p:attrName>style.visibility</p:attrName>
                                        </p:attrNameLst>
                                      </p:cBhvr>
                                      <p:to>
                                        <p:strVal val="visible"/>
                                      </p:to>
                                    </p:set>
                                    <p:anim calcmode="lin" valueType="num">
                                      <p:cBhvr additive="base">
                                        <p:cTn id="31" dur="1000"/>
                                        <p:tgtEl>
                                          <p:spTgt spid="1053"/>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1054"/>
                                        </p:tgtEl>
                                        <p:attrNameLst>
                                          <p:attrName>style.visibility</p:attrName>
                                        </p:attrNameLst>
                                      </p:cBhvr>
                                      <p:to>
                                        <p:strVal val="visible"/>
                                      </p:to>
                                    </p:set>
                                    <p:anim calcmode="lin" valueType="num">
                                      <p:cBhvr additive="base">
                                        <p:cTn id="34" dur="1000"/>
                                        <p:tgtEl>
                                          <p:spTgt spid="1054"/>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055"/>
                                        </p:tgtEl>
                                        <p:attrNameLst>
                                          <p:attrName>style.visibility</p:attrName>
                                        </p:attrNameLst>
                                      </p:cBhvr>
                                      <p:to>
                                        <p:strVal val="visible"/>
                                      </p:to>
                                    </p:set>
                                    <p:anim calcmode="lin" valueType="num">
                                      <p:cBhvr additive="base">
                                        <p:cTn id="37" dur="1000"/>
                                        <p:tgtEl>
                                          <p:spTgt spid="105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056"/>
                                        </p:tgtEl>
                                        <p:attrNameLst>
                                          <p:attrName>style.visibility</p:attrName>
                                        </p:attrNameLst>
                                      </p:cBhvr>
                                      <p:to>
                                        <p:strVal val="visible"/>
                                      </p:to>
                                    </p:set>
                                    <p:anim calcmode="lin" valueType="num">
                                      <p:cBhvr additive="base">
                                        <p:cTn id="40" dur="1000"/>
                                        <p:tgtEl>
                                          <p:spTgt spid="10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3">
          <a:extLst>
            <a:ext uri="{FF2B5EF4-FFF2-40B4-BE49-F238E27FC236}">
              <a16:creationId xmlns:a16="http://schemas.microsoft.com/office/drawing/2014/main" id="{CBF5511E-EE6E-4D31-CA16-20BD2EFD3E1E}"/>
            </a:ext>
          </a:extLst>
        </p:cNvPr>
        <p:cNvGrpSpPr/>
        <p:nvPr/>
      </p:nvGrpSpPr>
      <p:grpSpPr>
        <a:xfrm>
          <a:off x="0" y="0"/>
          <a:ext cx="0" cy="0"/>
          <a:chOff x="0" y="0"/>
          <a:chExt cx="0" cy="0"/>
        </a:xfrm>
      </p:grpSpPr>
      <p:sp>
        <p:nvSpPr>
          <p:cNvPr id="1014" name="Google Shape;1014;p81">
            <a:extLst>
              <a:ext uri="{FF2B5EF4-FFF2-40B4-BE49-F238E27FC236}">
                <a16:creationId xmlns:a16="http://schemas.microsoft.com/office/drawing/2014/main" id="{8D392580-5A26-E56B-090F-38B110EDDD66}"/>
              </a:ext>
            </a:extLst>
          </p:cNvPr>
          <p:cNvSpPr txBox="1">
            <a:spLocks noGrp="1"/>
          </p:cNvSpPr>
          <p:nvPr>
            <p:ph type="title"/>
          </p:nvPr>
        </p:nvSpPr>
        <p:spPr>
          <a:xfrm>
            <a:off x="720000" y="4389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Main Challenges</a:t>
            </a:r>
            <a:endParaRPr dirty="0"/>
          </a:p>
        </p:txBody>
      </p:sp>
      <p:sp>
        <p:nvSpPr>
          <p:cNvPr id="1015" name="Google Shape;1015;p81">
            <a:extLst>
              <a:ext uri="{FF2B5EF4-FFF2-40B4-BE49-F238E27FC236}">
                <a16:creationId xmlns:a16="http://schemas.microsoft.com/office/drawing/2014/main" id="{6A5FA9F7-2B8F-9682-724C-FDF11A6972D1}"/>
              </a:ext>
            </a:extLst>
          </p:cNvPr>
          <p:cNvSpPr txBox="1">
            <a:spLocks noGrp="1"/>
          </p:cNvSpPr>
          <p:nvPr>
            <p:ph type="subTitle" idx="6"/>
          </p:nvPr>
        </p:nvSpPr>
        <p:spPr>
          <a:xfrm>
            <a:off x="927143" y="3638175"/>
            <a:ext cx="2188800" cy="66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Limited compute on edge devices.</a:t>
            </a:r>
            <a:endParaRPr dirty="0"/>
          </a:p>
        </p:txBody>
      </p:sp>
      <p:sp>
        <p:nvSpPr>
          <p:cNvPr id="1016" name="Google Shape;1016;p81">
            <a:extLst>
              <a:ext uri="{FF2B5EF4-FFF2-40B4-BE49-F238E27FC236}">
                <a16:creationId xmlns:a16="http://schemas.microsoft.com/office/drawing/2014/main" id="{B7150CF2-ECE4-ECA0-C7B4-201CC2D69F27}"/>
              </a:ext>
            </a:extLst>
          </p:cNvPr>
          <p:cNvSpPr txBox="1">
            <a:spLocks noGrp="1"/>
          </p:cNvSpPr>
          <p:nvPr>
            <p:ph type="title" idx="2"/>
          </p:nvPr>
        </p:nvSpPr>
        <p:spPr>
          <a:xfrm>
            <a:off x="927243" y="1628700"/>
            <a:ext cx="2188800" cy="66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Energy Constraints</a:t>
            </a:r>
          </a:p>
        </p:txBody>
      </p:sp>
      <p:sp>
        <p:nvSpPr>
          <p:cNvPr id="1017" name="Google Shape;1017;p81">
            <a:extLst>
              <a:ext uri="{FF2B5EF4-FFF2-40B4-BE49-F238E27FC236}">
                <a16:creationId xmlns:a16="http://schemas.microsoft.com/office/drawing/2014/main" id="{D99F7CEB-C1A4-0AD7-692C-337BD5E2350A}"/>
              </a:ext>
            </a:extLst>
          </p:cNvPr>
          <p:cNvSpPr txBox="1">
            <a:spLocks noGrp="1"/>
          </p:cNvSpPr>
          <p:nvPr>
            <p:ph type="subTitle" idx="1"/>
          </p:nvPr>
        </p:nvSpPr>
        <p:spPr>
          <a:xfrm>
            <a:off x="927143" y="2204775"/>
            <a:ext cx="2188800" cy="66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Power-hungry systems strain grid capacity.</a:t>
            </a:r>
            <a:endParaRPr dirty="0"/>
          </a:p>
        </p:txBody>
      </p:sp>
      <p:sp>
        <p:nvSpPr>
          <p:cNvPr id="1018" name="Google Shape;1018;p81">
            <a:extLst>
              <a:ext uri="{FF2B5EF4-FFF2-40B4-BE49-F238E27FC236}">
                <a16:creationId xmlns:a16="http://schemas.microsoft.com/office/drawing/2014/main" id="{45608509-C6CD-9D3C-1A06-0FDB491EDB77}"/>
              </a:ext>
            </a:extLst>
          </p:cNvPr>
          <p:cNvSpPr txBox="1">
            <a:spLocks noGrp="1"/>
          </p:cNvSpPr>
          <p:nvPr>
            <p:ph type="title" idx="3"/>
          </p:nvPr>
        </p:nvSpPr>
        <p:spPr>
          <a:xfrm>
            <a:off x="6028057" y="1637319"/>
            <a:ext cx="2188800" cy="6567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Safety and Control</a:t>
            </a:r>
            <a:endParaRPr dirty="0"/>
          </a:p>
        </p:txBody>
      </p:sp>
      <p:sp>
        <p:nvSpPr>
          <p:cNvPr id="1019" name="Google Shape;1019;p81">
            <a:extLst>
              <a:ext uri="{FF2B5EF4-FFF2-40B4-BE49-F238E27FC236}">
                <a16:creationId xmlns:a16="http://schemas.microsoft.com/office/drawing/2014/main" id="{D886AB90-E46F-8DF2-D892-203763F6BA33}"/>
              </a:ext>
            </a:extLst>
          </p:cNvPr>
          <p:cNvSpPr txBox="1">
            <a:spLocks noGrp="1"/>
          </p:cNvSpPr>
          <p:nvPr>
            <p:ph type="subTitle" idx="4"/>
          </p:nvPr>
        </p:nvSpPr>
        <p:spPr>
          <a:xfrm>
            <a:off x="6028043" y="2204775"/>
            <a:ext cx="2188800" cy="66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Ensuring AI follows human intent.</a:t>
            </a:r>
            <a:endParaRPr dirty="0"/>
          </a:p>
        </p:txBody>
      </p:sp>
      <p:sp>
        <p:nvSpPr>
          <p:cNvPr id="1020" name="Google Shape;1020;p81">
            <a:extLst>
              <a:ext uri="{FF2B5EF4-FFF2-40B4-BE49-F238E27FC236}">
                <a16:creationId xmlns:a16="http://schemas.microsoft.com/office/drawing/2014/main" id="{1B7E6DAB-C6AF-89D9-0FF7-9B85C407FD59}"/>
              </a:ext>
            </a:extLst>
          </p:cNvPr>
          <p:cNvSpPr txBox="1">
            <a:spLocks noGrp="1"/>
          </p:cNvSpPr>
          <p:nvPr>
            <p:ph type="title" idx="5"/>
          </p:nvPr>
        </p:nvSpPr>
        <p:spPr>
          <a:xfrm>
            <a:off x="783575" y="3062100"/>
            <a:ext cx="2332500" cy="66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Hardware Constraints</a:t>
            </a:r>
          </a:p>
        </p:txBody>
      </p:sp>
      <p:sp>
        <p:nvSpPr>
          <p:cNvPr id="1021" name="Google Shape;1021;p81">
            <a:extLst>
              <a:ext uri="{FF2B5EF4-FFF2-40B4-BE49-F238E27FC236}">
                <a16:creationId xmlns:a16="http://schemas.microsoft.com/office/drawing/2014/main" id="{C843A7AE-0486-AB61-A8DC-EFC65E3B5FBF}"/>
              </a:ext>
            </a:extLst>
          </p:cNvPr>
          <p:cNvSpPr txBox="1">
            <a:spLocks noGrp="1"/>
          </p:cNvSpPr>
          <p:nvPr>
            <p:ph type="title" idx="7"/>
          </p:nvPr>
        </p:nvSpPr>
        <p:spPr>
          <a:xfrm>
            <a:off x="6028056" y="3070719"/>
            <a:ext cx="2395943" cy="6567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Real-World Generalization</a:t>
            </a:r>
            <a:endParaRPr dirty="0"/>
          </a:p>
        </p:txBody>
      </p:sp>
      <p:sp>
        <p:nvSpPr>
          <p:cNvPr id="1022" name="Google Shape;1022;p81">
            <a:extLst>
              <a:ext uri="{FF2B5EF4-FFF2-40B4-BE49-F238E27FC236}">
                <a16:creationId xmlns:a16="http://schemas.microsoft.com/office/drawing/2014/main" id="{B5746CA7-1F42-9DFE-C8CB-95F82C1F1788}"/>
              </a:ext>
            </a:extLst>
          </p:cNvPr>
          <p:cNvSpPr txBox="1">
            <a:spLocks noGrp="1"/>
          </p:cNvSpPr>
          <p:nvPr>
            <p:ph type="subTitle" idx="8"/>
          </p:nvPr>
        </p:nvSpPr>
        <p:spPr>
          <a:xfrm>
            <a:off x="6028043" y="3638175"/>
            <a:ext cx="2188800" cy="66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Restricted power and processing locally.</a:t>
            </a:r>
            <a:endParaRPr dirty="0"/>
          </a:p>
        </p:txBody>
      </p:sp>
      <p:sp>
        <p:nvSpPr>
          <p:cNvPr id="1023" name="Google Shape;1023;p81">
            <a:extLst>
              <a:ext uri="{FF2B5EF4-FFF2-40B4-BE49-F238E27FC236}">
                <a16:creationId xmlns:a16="http://schemas.microsoft.com/office/drawing/2014/main" id="{CF08417D-4F5C-CFDC-56AE-322790589313}"/>
              </a:ext>
            </a:extLst>
          </p:cNvPr>
          <p:cNvSpPr/>
          <p:nvPr/>
        </p:nvSpPr>
        <p:spPr>
          <a:xfrm>
            <a:off x="3367893" y="1854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E</a:t>
            </a:r>
            <a:endParaRPr sz="4000" b="1" dirty="0">
              <a:solidFill>
                <a:schemeClr val="lt1"/>
              </a:solidFill>
              <a:latin typeface="IBM Plex Sans"/>
              <a:ea typeface="IBM Plex Sans"/>
              <a:cs typeface="IBM Plex Sans"/>
              <a:sym typeface="IBM Plex Sans"/>
            </a:endParaRPr>
          </a:p>
        </p:txBody>
      </p:sp>
      <p:sp>
        <p:nvSpPr>
          <p:cNvPr id="1024" name="Google Shape;1024;p81">
            <a:extLst>
              <a:ext uri="{FF2B5EF4-FFF2-40B4-BE49-F238E27FC236}">
                <a16:creationId xmlns:a16="http://schemas.microsoft.com/office/drawing/2014/main" id="{BA31A588-7890-0D8F-5396-1DDE355D1188}"/>
              </a:ext>
            </a:extLst>
          </p:cNvPr>
          <p:cNvSpPr/>
          <p:nvPr/>
        </p:nvSpPr>
        <p:spPr>
          <a:xfrm>
            <a:off x="3367893" y="3251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H</a:t>
            </a:r>
            <a:endParaRPr sz="4000" b="1" dirty="0">
              <a:solidFill>
                <a:schemeClr val="lt1"/>
              </a:solidFill>
              <a:latin typeface="IBM Plex Sans"/>
              <a:ea typeface="IBM Plex Sans"/>
              <a:cs typeface="IBM Plex Sans"/>
              <a:sym typeface="IBM Plex Sans"/>
            </a:endParaRPr>
          </a:p>
        </p:txBody>
      </p:sp>
      <p:sp>
        <p:nvSpPr>
          <p:cNvPr id="1025" name="Google Shape;1025;p81">
            <a:extLst>
              <a:ext uri="{FF2B5EF4-FFF2-40B4-BE49-F238E27FC236}">
                <a16:creationId xmlns:a16="http://schemas.microsoft.com/office/drawing/2014/main" id="{E1386507-94CA-4616-635E-706DF7098942}"/>
              </a:ext>
            </a:extLst>
          </p:cNvPr>
          <p:cNvSpPr/>
          <p:nvPr/>
        </p:nvSpPr>
        <p:spPr>
          <a:xfrm>
            <a:off x="4795118" y="1854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S</a:t>
            </a:r>
            <a:endParaRPr sz="4000" b="1" dirty="0">
              <a:solidFill>
                <a:schemeClr val="lt1"/>
              </a:solidFill>
              <a:latin typeface="IBM Plex Sans"/>
              <a:ea typeface="IBM Plex Sans"/>
              <a:cs typeface="IBM Plex Sans"/>
              <a:sym typeface="IBM Plex Sans"/>
            </a:endParaRPr>
          </a:p>
        </p:txBody>
      </p:sp>
      <p:sp>
        <p:nvSpPr>
          <p:cNvPr id="1026" name="Google Shape;1026;p81">
            <a:extLst>
              <a:ext uri="{FF2B5EF4-FFF2-40B4-BE49-F238E27FC236}">
                <a16:creationId xmlns:a16="http://schemas.microsoft.com/office/drawing/2014/main" id="{2D838BBE-E87E-B53B-5498-5C43EDE8056B}"/>
              </a:ext>
            </a:extLst>
          </p:cNvPr>
          <p:cNvSpPr/>
          <p:nvPr/>
        </p:nvSpPr>
        <p:spPr>
          <a:xfrm>
            <a:off x="4795118" y="3251200"/>
            <a:ext cx="981000" cy="980700"/>
          </a:xfrm>
          <a:prstGeom prst="ellipse">
            <a:avLst/>
          </a:prstGeom>
          <a:solidFill>
            <a:schemeClr val="dk1">
              <a:alpha val="3799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chemeClr val="lt1"/>
                </a:solidFill>
                <a:latin typeface="IBM Plex Sans"/>
                <a:ea typeface="IBM Plex Sans"/>
                <a:cs typeface="IBM Plex Sans"/>
                <a:sym typeface="IBM Plex Sans"/>
              </a:rPr>
              <a:t>R</a:t>
            </a:r>
            <a:endParaRPr sz="4000" b="1" dirty="0">
              <a:solidFill>
                <a:schemeClr val="lt1"/>
              </a:solidFill>
              <a:latin typeface="IBM Plex Sans"/>
              <a:ea typeface="IBM Plex Sans"/>
              <a:cs typeface="IBM Plex Sans"/>
              <a:sym typeface="IBM Plex Sans"/>
            </a:endParaRPr>
          </a:p>
        </p:txBody>
      </p:sp>
      <p:grpSp>
        <p:nvGrpSpPr>
          <p:cNvPr id="1027" name="Google Shape;1027;p81">
            <a:extLst>
              <a:ext uri="{FF2B5EF4-FFF2-40B4-BE49-F238E27FC236}">
                <a16:creationId xmlns:a16="http://schemas.microsoft.com/office/drawing/2014/main" id="{B5D8BE53-3FEC-FA85-5CD5-06A7022452C2}"/>
              </a:ext>
            </a:extLst>
          </p:cNvPr>
          <p:cNvGrpSpPr/>
          <p:nvPr/>
        </p:nvGrpSpPr>
        <p:grpSpPr>
          <a:xfrm>
            <a:off x="3991955" y="1403987"/>
            <a:ext cx="1160092" cy="63948"/>
            <a:chOff x="3779200" y="1371600"/>
            <a:chExt cx="1992600" cy="109500"/>
          </a:xfrm>
        </p:grpSpPr>
        <p:sp>
          <p:nvSpPr>
            <p:cNvPr id="1028" name="Google Shape;1028;p81">
              <a:extLst>
                <a:ext uri="{FF2B5EF4-FFF2-40B4-BE49-F238E27FC236}">
                  <a16:creationId xmlns:a16="http://schemas.microsoft.com/office/drawing/2014/main" id="{D0D37860-A7A6-D18C-CC7D-A2D9CDDDE646}"/>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1">
              <a:extLst>
                <a:ext uri="{FF2B5EF4-FFF2-40B4-BE49-F238E27FC236}">
                  <a16:creationId xmlns:a16="http://schemas.microsoft.com/office/drawing/2014/main" id="{A046A400-FB47-D629-54AA-494D4485D41A}"/>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1">
              <a:extLst>
                <a:ext uri="{FF2B5EF4-FFF2-40B4-BE49-F238E27FC236}">
                  <a16:creationId xmlns:a16="http://schemas.microsoft.com/office/drawing/2014/main" id="{A2CFC70D-9017-5F04-5A50-123B3B08E628}"/>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1">
              <a:extLst>
                <a:ext uri="{FF2B5EF4-FFF2-40B4-BE49-F238E27FC236}">
                  <a16:creationId xmlns:a16="http://schemas.microsoft.com/office/drawing/2014/main" id="{82864573-D842-1878-2976-1364075FEB3E}"/>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1">
              <a:extLst>
                <a:ext uri="{FF2B5EF4-FFF2-40B4-BE49-F238E27FC236}">
                  <a16:creationId xmlns:a16="http://schemas.microsoft.com/office/drawing/2014/main" id="{74D05E6F-C7E4-4160-324E-A49A9464EBB8}"/>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1">
              <a:extLst>
                <a:ext uri="{FF2B5EF4-FFF2-40B4-BE49-F238E27FC236}">
                  <a16:creationId xmlns:a16="http://schemas.microsoft.com/office/drawing/2014/main" id="{318D718C-58BA-1664-66A5-7C3947D5F6C9}"/>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81">
            <a:extLst>
              <a:ext uri="{FF2B5EF4-FFF2-40B4-BE49-F238E27FC236}">
                <a16:creationId xmlns:a16="http://schemas.microsoft.com/office/drawing/2014/main" id="{FF7847B7-7140-0E40-5CE5-B274D3C7C82C}"/>
              </a:ext>
            </a:extLst>
          </p:cNvPr>
          <p:cNvGrpSpPr/>
          <p:nvPr/>
        </p:nvGrpSpPr>
        <p:grpSpPr>
          <a:xfrm>
            <a:off x="552441" y="704670"/>
            <a:ext cx="2125761" cy="273605"/>
            <a:chOff x="198225" y="4390550"/>
            <a:chExt cx="3765075" cy="484600"/>
          </a:xfrm>
        </p:grpSpPr>
        <p:sp>
          <p:nvSpPr>
            <p:cNvPr id="1035" name="Google Shape;1035;p81">
              <a:extLst>
                <a:ext uri="{FF2B5EF4-FFF2-40B4-BE49-F238E27FC236}">
                  <a16:creationId xmlns:a16="http://schemas.microsoft.com/office/drawing/2014/main" id="{14EE3233-E999-8722-03F7-867C1B3D79E3}"/>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1">
              <a:extLst>
                <a:ext uri="{FF2B5EF4-FFF2-40B4-BE49-F238E27FC236}">
                  <a16:creationId xmlns:a16="http://schemas.microsoft.com/office/drawing/2014/main" id="{50FAE0D7-7B0A-929E-1620-B1B06776AF83}"/>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81">
            <a:extLst>
              <a:ext uri="{FF2B5EF4-FFF2-40B4-BE49-F238E27FC236}">
                <a16:creationId xmlns:a16="http://schemas.microsoft.com/office/drawing/2014/main" id="{69BEA0A5-B4DF-0FA8-6E3B-4BF3C96F4291}"/>
              </a:ext>
            </a:extLst>
          </p:cNvPr>
          <p:cNvGrpSpPr/>
          <p:nvPr/>
        </p:nvGrpSpPr>
        <p:grpSpPr>
          <a:xfrm flipH="1">
            <a:off x="6476991" y="1194320"/>
            <a:ext cx="2125761" cy="273605"/>
            <a:chOff x="198225" y="4390550"/>
            <a:chExt cx="3765075" cy="484600"/>
          </a:xfrm>
        </p:grpSpPr>
        <p:sp>
          <p:nvSpPr>
            <p:cNvPr id="1038" name="Google Shape;1038;p81">
              <a:extLst>
                <a:ext uri="{FF2B5EF4-FFF2-40B4-BE49-F238E27FC236}">
                  <a16:creationId xmlns:a16="http://schemas.microsoft.com/office/drawing/2014/main" id="{A7388D55-1F5C-02F4-E8E1-8CA9DA71BA10}"/>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1">
              <a:extLst>
                <a:ext uri="{FF2B5EF4-FFF2-40B4-BE49-F238E27FC236}">
                  <a16:creationId xmlns:a16="http://schemas.microsoft.com/office/drawing/2014/main" id="{FCD76E1B-A57B-C930-77FD-924B24D672A3}"/>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53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8">
          <a:extLst>
            <a:ext uri="{FF2B5EF4-FFF2-40B4-BE49-F238E27FC236}">
              <a16:creationId xmlns:a16="http://schemas.microsoft.com/office/drawing/2014/main" id="{B4A2447E-C9D0-485B-FF13-8E3EF54E5FFE}"/>
            </a:ext>
          </a:extLst>
        </p:cNvPr>
        <p:cNvGrpSpPr/>
        <p:nvPr/>
      </p:nvGrpSpPr>
      <p:grpSpPr>
        <a:xfrm>
          <a:off x="0" y="0"/>
          <a:ext cx="0" cy="0"/>
          <a:chOff x="0" y="0"/>
          <a:chExt cx="0" cy="0"/>
        </a:xfrm>
      </p:grpSpPr>
      <p:sp>
        <p:nvSpPr>
          <p:cNvPr id="869" name="Google Shape;869;p74">
            <a:extLst>
              <a:ext uri="{FF2B5EF4-FFF2-40B4-BE49-F238E27FC236}">
                <a16:creationId xmlns:a16="http://schemas.microsoft.com/office/drawing/2014/main" id="{4D21462A-B1DF-6954-02A9-DA25EF6012DB}"/>
              </a:ext>
            </a:extLst>
          </p:cNvPr>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74">
            <a:extLst>
              <a:ext uri="{FF2B5EF4-FFF2-40B4-BE49-F238E27FC236}">
                <a16:creationId xmlns:a16="http://schemas.microsoft.com/office/drawing/2014/main" id="{540346A3-C993-CF8A-F9C4-6FA0C172B125}"/>
              </a:ext>
            </a:extLst>
          </p:cNvPr>
          <p:cNvGrpSpPr/>
          <p:nvPr/>
        </p:nvGrpSpPr>
        <p:grpSpPr>
          <a:xfrm>
            <a:off x="603881" y="1831258"/>
            <a:ext cx="3810321" cy="2750641"/>
            <a:chOff x="713100" y="1597775"/>
            <a:chExt cx="5712625" cy="3217500"/>
          </a:xfrm>
        </p:grpSpPr>
        <p:sp>
          <p:nvSpPr>
            <p:cNvPr id="871" name="Google Shape;871;p74">
              <a:extLst>
                <a:ext uri="{FF2B5EF4-FFF2-40B4-BE49-F238E27FC236}">
                  <a16:creationId xmlns:a16="http://schemas.microsoft.com/office/drawing/2014/main" id="{9228C7D5-24B9-3FB0-F063-937809D1E679}"/>
                </a:ext>
              </a:extLst>
            </p:cNvPr>
            <p:cNvSpPr/>
            <p:nvPr/>
          </p:nvSpPr>
          <p:spPr>
            <a:xfrm>
              <a:off x="713100" y="1597775"/>
              <a:ext cx="5574000" cy="307890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a:extLst>
                <a:ext uri="{FF2B5EF4-FFF2-40B4-BE49-F238E27FC236}">
                  <a16:creationId xmlns:a16="http://schemas.microsoft.com/office/drawing/2014/main" id="{00951AFE-6BA8-849A-F0B7-3E747E77DC7F}"/>
                </a:ext>
              </a:extLst>
            </p:cNvPr>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74">
            <a:extLst>
              <a:ext uri="{FF2B5EF4-FFF2-40B4-BE49-F238E27FC236}">
                <a16:creationId xmlns:a16="http://schemas.microsoft.com/office/drawing/2014/main" id="{5C793107-0CA6-4FE4-254F-E7062871BD1B}"/>
              </a:ext>
            </a:extLst>
          </p:cNvPr>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Coming Up</a:t>
            </a:r>
            <a:endParaRPr dirty="0"/>
          </a:p>
        </p:txBody>
      </p:sp>
      <p:sp>
        <p:nvSpPr>
          <p:cNvPr id="874" name="Google Shape;874;p74">
            <a:extLst>
              <a:ext uri="{FF2B5EF4-FFF2-40B4-BE49-F238E27FC236}">
                <a16:creationId xmlns:a16="http://schemas.microsoft.com/office/drawing/2014/main" id="{8CAF7451-EEFD-FAAE-0366-FE8052A7F0A7}"/>
              </a:ext>
            </a:extLst>
          </p:cNvPr>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Companies Poised to Shape the Future of AI and Robotics</a:t>
            </a:r>
            <a:endParaRPr sz="1600" dirty="0"/>
          </a:p>
        </p:txBody>
      </p:sp>
      <p:pic>
        <p:nvPicPr>
          <p:cNvPr id="875" name="Google Shape;875;p74">
            <a:extLst>
              <a:ext uri="{FF2B5EF4-FFF2-40B4-BE49-F238E27FC236}">
                <a16:creationId xmlns:a16="http://schemas.microsoft.com/office/drawing/2014/main" id="{3458B75C-F22C-F1DA-A2DB-5341FC25D4F8}"/>
              </a:ext>
            </a:extLst>
          </p:cNvPr>
          <p:cNvPicPr preferRelativeResize="0"/>
          <p:nvPr/>
        </p:nvPicPr>
        <p:blipFill>
          <a:blip r:embed="rId3">
            <a:alphaModFix/>
          </a:blip>
          <a:stretch>
            <a:fillRect/>
          </a:stretch>
        </p:blipFill>
        <p:spPr>
          <a:xfrm flipH="1">
            <a:off x="4713050" y="-190825"/>
            <a:ext cx="4327995" cy="4838698"/>
          </a:xfrm>
          <a:prstGeom prst="rect">
            <a:avLst/>
          </a:prstGeom>
          <a:noFill/>
          <a:ln>
            <a:noFill/>
          </a:ln>
        </p:spPr>
      </p:pic>
      <p:grpSp>
        <p:nvGrpSpPr>
          <p:cNvPr id="876" name="Google Shape;876;p74">
            <a:extLst>
              <a:ext uri="{FF2B5EF4-FFF2-40B4-BE49-F238E27FC236}">
                <a16:creationId xmlns:a16="http://schemas.microsoft.com/office/drawing/2014/main" id="{DBE8DD12-FF01-1775-B69F-BCB506EEE3A2}"/>
              </a:ext>
            </a:extLst>
          </p:cNvPr>
          <p:cNvGrpSpPr/>
          <p:nvPr/>
        </p:nvGrpSpPr>
        <p:grpSpPr>
          <a:xfrm>
            <a:off x="3327675" y="831488"/>
            <a:ext cx="1154625" cy="430500"/>
            <a:chOff x="4042650" y="642025"/>
            <a:chExt cx="1154625" cy="430500"/>
          </a:xfrm>
        </p:grpSpPr>
        <p:sp>
          <p:nvSpPr>
            <p:cNvPr id="877" name="Google Shape;877;p74">
              <a:extLst>
                <a:ext uri="{FF2B5EF4-FFF2-40B4-BE49-F238E27FC236}">
                  <a16:creationId xmlns:a16="http://schemas.microsoft.com/office/drawing/2014/main" id="{C51AE61A-73E4-04BA-00AC-FFE11E57E512}"/>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4">
              <a:extLst>
                <a:ext uri="{FF2B5EF4-FFF2-40B4-BE49-F238E27FC236}">
                  <a16:creationId xmlns:a16="http://schemas.microsoft.com/office/drawing/2014/main" id="{D3ECCAAA-07E8-E33F-1B9D-25BCEAD0181A}"/>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74">
            <a:extLst>
              <a:ext uri="{FF2B5EF4-FFF2-40B4-BE49-F238E27FC236}">
                <a16:creationId xmlns:a16="http://schemas.microsoft.com/office/drawing/2014/main" id="{B6DAEC25-CF98-FFA0-C94B-E2E620AEB857}"/>
              </a:ext>
            </a:extLst>
          </p:cNvPr>
          <p:cNvGrpSpPr/>
          <p:nvPr/>
        </p:nvGrpSpPr>
        <p:grpSpPr>
          <a:xfrm>
            <a:off x="4896275" y="4041613"/>
            <a:ext cx="1154625" cy="430500"/>
            <a:chOff x="4042650" y="642025"/>
            <a:chExt cx="1154625" cy="430500"/>
          </a:xfrm>
        </p:grpSpPr>
        <p:sp>
          <p:nvSpPr>
            <p:cNvPr id="880" name="Google Shape;880;p74">
              <a:extLst>
                <a:ext uri="{FF2B5EF4-FFF2-40B4-BE49-F238E27FC236}">
                  <a16:creationId xmlns:a16="http://schemas.microsoft.com/office/drawing/2014/main" id="{FBC7CCC6-E237-CFA2-7129-2BE0E18303BF}"/>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4">
              <a:extLst>
                <a:ext uri="{FF2B5EF4-FFF2-40B4-BE49-F238E27FC236}">
                  <a16:creationId xmlns:a16="http://schemas.microsoft.com/office/drawing/2014/main" id="{F408F242-C655-3FC5-0FAA-A04F57A535E3}"/>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74">
            <a:extLst>
              <a:ext uri="{FF2B5EF4-FFF2-40B4-BE49-F238E27FC236}">
                <a16:creationId xmlns:a16="http://schemas.microsoft.com/office/drawing/2014/main" id="{F1AEDA1F-E4E4-DD78-EB05-9DD0E2EA72BC}"/>
              </a:ext>
            </a:extLst>
          </p:cNvPr>
          <p:cNvSpPr/>
          <p:nvPr/>
        </p:nvSpPr>
        <p:spPr>
          <a:xfrm>
            <a:off x="4896275" y="345796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74">
            <a:extLst>
              <a:ext uri="{FF2B5EF4-FFF2-40B4-BE49-F238E27FC236}">
                <a16:creationId xmlns:a16="http://schemas.microsoft.com/office/drawing/2014/main" id="{2E42BC58-1531-DD09-0CA9-D8C516A3E5E8}"/>
              </a:ext>
            </a:extLst>
          </p:cNvPr>
          <p:cNvPicPr preferRelativeResize="0"/>
          <p:nvPr/>
        </p:nvPicPr>
        <p:blipFill>
          <a:blip r:embed="rId4">
            <a:alphaModFix/>
          </a:blip>
          <a:stretch>
            <a:fillRect/>
          </a:stretch>
        </p:blipFill>
        <p:spPr>
          <a:xfrm>
            <a:off x="89417" y="0"/>
            <a:ext cx="2441750" cy="1479701"/>
          </a:xfrm>
          <a:prstGeom prst="rect">
            <a:avLst/>
          </a:prstGeom>
          <a:noFill/>
          <a:ln>
            <a:noFill/>
          </a:ln>
        </p:spPr>
      </p:pic>
    </p:spTree>
    <p:extLst>
      <p:ext uri="{BB962C8B-B14F-4D97-AF65-F5344CB8AC3E}">
        <p14:creationId xmlns:p14="http://schemas.microsoft.com/office/powerpoint/2010/main" val="177851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9">
          <a:extLst>
            <a:ext uri="{FF2B5EF4-FFF2-40B4-BE49-F238E27FC236}">
              <a16:creationId xmlns:a16="http://schemas.microsoft.com/office/drawing/2014/main" id="{5AF927CF-8EC9-5271-0814-C8D99FF10B7B}"/>
            </a:ext>
          </a:extLst>
        </p:cNvPr>
        <p:cNvGrpSpPr/>
        <p:nvPr/>
      </p:nvGrpSpPr>
      <p:grpSpPr>
        <a:xfrm>
          <a:off x="0" y="0"/>
          <a:ext cx="0" cy="0"/>
          <a:chOff x="0" y="0"/>
          <a:chExt cx="0" cy="0"/>
        </a:xfrm>
      </p:grpSpPr>
      <p:sp>
        <p:nvSpPr>
          <p:cNvPr id="841" name="Google Shape;841;p73">
            <a:extLst>
              <a:ext uri="{FF2B5EF4-FFF2-40B4-BE49-F238E27FC236}">
                <a16:creationId xmlns:a16="http://schemas.microsoft.com/office/drawing/2014/main" id="{D62B45AB-1CA7-A82C-37D3-0DBB62AE22F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NVIDIA</a:t>
            </a:r>
            <a:endParaRPr dirty="0"/>
          </a:p>
        </p:txBody>
      </p:sp>
      <p:sp>
        <p:nvSpPr>
          <p:cNvPr id="842" name="Google Shape;842;p73">
            <a:extLst>
              <a:ext uri="{FF2B5EF4-FFF2-40B4-BE49-F238E27FC236}">
                <a16:creationId xmlns:a16="http://schemas.microsoft.com/office/drawing/2014/main" id="{D5DE1864-14B1-DEC6-2718-1D9B72F18E77}"/>
              </a:ext>
            </a:extLst>
          </p:cNvPr>
          <p:cNvSpPr txBox="1">
            <a:spLocks noGrp="1"/>
          </p:cNvSpPr>
          <p:nvPr>
            <p:ph type="title" idx="2"/>
          </p:nvPr>
        </p:nvSpPr>
        <p:spPr>
          <a:xfrm>
            <a:off x="890875" y="3312190"/>
            <a:ext cx="2241900" cy="527700"/>
          </a:xfrm>
          <a:prstGeom prst="rect">
            <a:avLst/>
          </a:prstGeom>
        </p:spPr>
        <p:txBody>
          <a:bodyPr spcFirstLastPara="1" wrap="square" lIns="91425" tIns="91425" rIns="91425" bIns="91425" anchor="b" anchorCtr="0">
            <a:noAutofit/>
          </a:bodyPr>
          <a:lstStyle/>
          <a:p>
            <a:pPr lvl="0"/>
            <a:r>
              <a:rPr lang="en-US" dirty="0"/>
              <a:t>GROOT N1</a:t>
            </a:r>
            <a:endParaRPr dirty="0"/>
          </a:p>
        </p:txBody>
      </p:sp>
      <p:sp>
        <p:nvSpPr>
          <p:cNvPr id="843" name="Google Shape;843;p73">
            <a:extLst>
              <a:ext uri="{FF2B5EF4-FFF2-40B4-BE49-F238E27FC236}">
                <a16:creationId xmlns:a16="http://schemas.microsoft.com/office/drawing/2014/main" id="{913BA36B-CA3F-EAF2-14D0-8DADFF84B9B1}"/>
              </a:ext>
            </a:extLst>
          </p:cNvPr>
          <p:cNvSpPr txBox="1">
            <a:spLocks noGrp="1"/>
          </p:cNvSpPr>
          <p:nvPr>
            <p:ph type="subTitle" idx="1"/>
          </p:nvPr>
        </p:nvSpPr>
        <p:spPr>
          <a:xfrm>
            <a:off x="890875" y="3735986"/>
            <a:ext cx="2241900" cy="640200"/>
          </a:xfrm>
          <a:prstGeom prst="rect">
            <a:avLst/>
          </a:prstGeom>
        </p:spPr>
        <p:txBody>
          <a:bodyPr spcFirstLastPara="1" wrap="square" lIns="91425" tIns="91425" rIns="91425" bIns="91425" anchor="t" anchorCtr="0">
            <a:noAutofit/>
          </a:bodyPr>
          <a:lstStyle/>
          <a:p>
            <a:pPr marL="0" lvl="0" indent="0"/>
            <a:r>
              <a:rPr lang="en-US" sz="1200" dirty="0"/>
              <a:t>A generalist AI model that enables robots to understand, learn, and perform diverse real-world tasks.</a:t>
            </a:r>
            <a:endParaRPr sz="1200" dirty="0"/>
          </a:p>
        </p:txBody>
      </p:sp>
      <p:sp>
        <p:nvSpPr>
          <p:cNvPr id="844" name="Google Shape;844;p73">
            <a:extLst>
              <a:ext uri="{FF2B5EF4-FFF2-40B4-BE49-F238E27FC236}">
                <a16:creationId xmlns:a16="http://schemas.microsoft.com/office/drawing/2014/main" id="{B29051B1-FC34-0A1C-C7DC-7FA4592F3E17}"/>
              </a:ext>
            </a:extLst>
          </p:cNvPr>
          <p:cNvSpPr txBox="1">
            <a:spLocks noGrp="1"/>
          </p:cNvSpPr>
          <p:nvPr>
            <p:ph type="title" idx="3"/>
          </p:nvPr>
        </p:nvSpPr>
        <p:spPr>
          <a:xfrm>
            <a:off x="3439563" y="3312190"/>
            <a:ext cx="2241900" cy="527700"/>
          </a:xfrm>
          <a:prstGeom prst="rect">
            <a:avLst/>
          </a:prstGeom>
        </p:spPr>
        <p:txBody>
          <a:bodyPr spcFirstLastPara="1" wrap="square" lIns="91425" tIns="91425" rIns="91425" bIns="91425" anchor="b" anchorCtr="0">
            <a:noAutofit/>
          </a:bodyPr>
          <a:lstStyle/>
          <a:p>
            <a:pPr lvl="0"/>
            <a:r>
              <a:rPr lang="en-US" dirty="0"/>
              <a:t>Omniverse </a:t>
            </a:r>
            <a:endParaRPr dirty="0"/>
          </a:p>
        </p:txBody>
      </p:sp>
      <p:sp>
        <p:nvSpPr>
          <p:cNvPr id="845" name="Google Shape;845;p73">
            <a:extLst>
              <a:ext uri="{FF2B5EF4-FFF2-40B4-BE49-F238E27FC236}">
                <a16:creationId xmlns:a16="http://schemas.microsoft.com/office/drawing/2014/main" id="{DE131B70-744F-4A65-7A49-BA6BC50379C5}"/>
              </a:ext>
            </a:extLst>
          </p:cNvPr>
          <p:cNvSpPr txBox="1">
            <a:spLocks noGrp="1"/>
          </p:cNvSpPr>
          <p:nvPr>
            <p:ph type="subTitle" idx="4"/>
          </p:nvPr>
        </p:nvSpPr>
        <p:spPr>
          <a:xfrm>
            <a:off x="3439575" y="3735986"/>
            <a:ext cx="2241900" cy="640200"/>
          </a:xfrm>
          <a:prstGeom prst="rect">
            <a:avLst/>
          </a:prstGeom>
        </p:spPr>
        <p:txBody>
          <a:bodyPr spcFirstLastPara="1" wrap="square" lIns="91425" tIns="91425" rIns="91425" bIns="91425" anchor="t" anchorCtr="0">
            <a:noAutofit/>
          </a:bodyPr>
          <a:lstStyle/>
          <a:p>
            <a:pPr marL="0" lvl="0" indent="0"/>
            <a:r>
              <a:rPr lang="en-US" sz="1200" dirty="0"/>
              <a:t>A simulation and collaboration platform for building, training, and testing intelligent robots in virtual environments.</a:t>
            </a:r>
            <a:endParaRPr sz="1200" dirty="0"/>
          </a:p>
        </p:txBody>
      </p:sp>
      <p:sp>
        <p:nvSpPr>
          <p:cNvPr id="846" name="Google Shape;846;p73">
            <a:extLst>
              <a:ext uri="{FF2B5EF4-FFF2-40B4-BE49-F238E27FC236}">
                <a16:creationId xmlns:a16="http://schemas.microsoft.com/office/drawing/2014/main" id="{CEA85B00-A374-E313-822C-A23903C446C5}"/>
              </a:ext>
            </a:extLst>
          </p:cNvPr>
          <p:cNvSpPr txBox="1">
            <a:spLocks noGrp="1"/>
          </p:cNvSpPr>
          <p:nvPr>
            <p:ph type="title" idx="5"/>
          </p:nvPr>
        </p:nvSpPr>
        <p:spPr>
          <a:xfrm>
            <a:off x="5988275" y="3312190"/>
            <a:ext cx="2241900" cy="527700"/>
          </a:xfrm>
          <a:prstGeom prst="rect">
            <a:avLst/>
          </a:prstGeom>
        </p:spPr>
        <p:txBody>
          <a:bodyPr spcFirstLastPara="1" wrap="square" lIns="91425" tIns="91425" rIns="91425" bIns="91425" anchor="b" anchorCtr="0">
            <a:noAutofit/>
          </a:bodyPr>
          <a:lstStyle/>
          <a:p>
            <a:pPr lvl="0"/>
            <a:r>
              <a:rPr lang="en-US" dirty="0"/>
              <a:t>Compute</a:t>
            </a:r>
            <a:endParaRPr dirty="0"/>
          </a:p>
        </p:txBody>
      </p:sp>
      <p:sp>
        <p:nvSpPr>
          <p:cNvPr id="847" name="Google Shape;847;p73">
            <a:extLst>
              <a:ext uri="{FF2B5EF4-FFF2-40B4-BE49-F238E27FC236}">
                <a16:creationId xmlns:a16="http://schemas.microsoft.com/office/drawing/2014/main" id="{8123ED5B-004F-0FB6-1730-D9BB1A318F03}"/>
              </a:ext>
            </a:extLst>
          </p:cNvPr>
          <p:cNvSpPr txBox="1">
            <a:spLocks noGrp="1"/>
          </p:cNvSpPr>
          <p:nvPr>
            <p:ph type="subTitle" idx="6"/>
          </p:nvPr>
        </p:nvSpPr>
        <p:spPr>
          <a:xfrm>
            <a:off x="5988275" y="3735986"/>
            <a:ext cx="2241900" cy="640200"/>
          </a:xfrm>
          <a:prstGeom prst="rect">
            <a:avLst/>
          </a:prstGeom>
        </p:spPr>
        <p:txBody>
          <a:bodyPr spcFirstLastPara="1" wrap="square" lIns="91425" tIns="91425" rIns="91425" bIns="91425" anchor="t" anchorCtr="0">
            <a:noAutofit/>
          </a:bodyPr>
          <a:lstStyle/>
          <a:p>
            <a:pPr marL="0" lvl="0" indent="0"/>
            <a:r>
              <a:rPr lang="en-US" sz="1200" dirty="0"/>
              <a:t>NVIDIA’s advanced hardware ecosystem—GPUs, </a:t>
            </a:r>
            <a:r>
              <a:rPr lang="en-US" sz="1200" dirty="0" err="1"/>
              <a:t>NVLink</a:t>
            </a:r>
            <a:r>
              <a:rPr lang="en-US" sz="1200" dirty="0"/>
              <a:t>, Jetson—powering AI training and real-time robotic inference.</a:t>
            </a:r>
            <a:endParaRPr sz="1200" dirty="0"/>
          </a:p>
        </p:txBody>
      </p:sp>
      <p:grpSp>
        <p:nvGrpSpPr>
          <p:cNvPr id="848" name="Google Shape;848;p73">
            <a:extLst>
              <a:ext uri="{FF2B5EF4-FFF2-40B4-BE49-F238E27FC236}">
                <a16:creationId xmlns:a16="http://schemas.microsoft.com/office/drawing/2014/main" id="{DA5FEC19-0FE7-4D23-910A-B3FF09BD16CB}"/>
              </a:ext>
            </a:extLst>
          </p:cNvPr>
          <p:cNvGrpSpPr/>
          <p:nvPr/>
        </p:nvGrpSpPr>
        <p:grpSpPr>
          <a:xfrm flipH="1">
            <a:off x="-91" y="1247243"/>
            <a:ext cx="2013291" cy="360385"/>
            <a:chOff x="1358103" y="3291921"/>
            <a:chExt cx="3368397" cy="603054"/>
          </a:xfrm>
        </p:grpSpPr>
        <p:sp>
          <p:nvSpPr>
            <p:cNvPr id="849" name="Google Shape;849;p73">
              <a:extLst>
                <a:ext uri="{FF2B5EF4-FFF2-40B4-BE49-F238E27FC236}">
                  <a16:creationId xmlns:a16="http://schemas.microsoft.com/office/drawing/2014/main" id="{A45781E8-40E3-7C61-416F-501FA60AE4DD}"/>
                </a:ext>
              </a:extLst>
            </p:cNvPr>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3">
              <a:extLst>
                <a:ext uri="{FF2B5EF4-FFF2-40B4-BE49-F238E27FC236}">
                  <a16:creationId xmlns:a16="http://schemas.microsoft.com/office/drawing/2014/main" id="{F8616A01-565A-1377-4652-E00DE80B3B51}"/>
                </a:ext>
              </a:extLst>
            </p:cNvPr>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73">
            <a:extLst>
              <a:ext uri="{FF2B5EF4-FFF2-40B4-BE49-F238E27FC236}">
                <a16:creationId xmlns:a16="http://schemas.microsoft.com/office/drawing/2014/main" id="{EA7762CD-2369-206F-5F91-7AAC484129FD}"/>
              </a:ext>
            </a:extLst>
          </p:cNvPr>
          <p:cNvGrpSpPr/>
          <p:nvPr/>
        </p:nvGrpSpPr>
        <p:grpSpPr>
          <a:xfrm rot="5400000">
            <a:off x="7666027" y="1835454"/>
            <a:ext cx="1163678" cy="63948"/>
            <a:chOff x="3779200" y="1371600"/>
            <a:chExt cx="1992600" cy="109500"/>
          </a:xfrm>
        </p:grpSpPr>
        <p:sp>
          <p:nvSpPr>
            <p:cNvPr id="852" name="Google Shape;852;p73">
              <a:extLst>
                <a:ext uri="{FF2B5EF4-FFF2-40B4-BE49-F238E27FC236}">
                  <a16:creationId xmlns:a16="http://schemas.microsoft.com/office/drawing/2014/main" id="{F9860B4D-91CF-73E6-D0B5-E67E00A9A5C4}"/>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3">
              <a:extLst>
                <a:ext uri="{FF2B5EF4-FFF2-40B4-BE49-F238E27FC236}">
                  <a16:creationId xmlns:a16="http://schemas.microsoft.com/office/drawing/2014/main" id="{32898BDE-E01B-DCAB-010D-13147D722E1F}"/>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3">
              <a:extLst>
                <a:ext uri="{FF2B5EF4-FFF2-40B4-BE49-F238E27FC236}">
                  <a16:creationId xmlns:a16="http://schemas.microsoft.com/office/drawing/2014/main" id="{E6BC6772-75A4-86B9-F506-D1ED5B84F794}"/>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3">
              <a:extLst>
                <a:ext uri="{FF2B5EF4-FFF2-40B4-BE49-F238E27FC236}">
                  <a16:creationId xmlns:a16="http://schemas.microsoft.com/office/drawing/2014/main" id="{CF75C57F-334C-D6C6-9779-6AABEBC05413}"/>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3">
              <a:extLst>
                <a:ext uri="{FF2B5EF4-FFF2-40B4-BE49-F238E27FC236}">
                  <a16:creationId xmlns:a16="http://schemas.microsoft.com/office/drawing/2014/main" id="{5D2F832A-5A61-01BC-A0F4-648699EC5878}"/>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3">
              <a:extLst>
                <a:ext uri="{FF2B5EF4-FFF2-40B4-BE49-F238E27FC236}">
                  <a16:creationId xmlns:a16="http://schemas.microsoft.com/office/drawing/2014/main" id="{AF7B34D1-917D-0C03-27DD-42D6C483147E}"/>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73">
            <a:extLst>
              <a:ext uri="{FF2B5EF4-FFF2-40B4-BE49-F238E27FC236}">
                <a16:creationId xmlns:a16="http://schemas.microsoft.com/office/drawing/2014/main" id="{A676BA5A-8F87-F8B3-9A23-26EECEBB7471}"/>
              </a:ext>
            </a:extLst>
          </p:cNvPr>
          <p:cNvGrpSpPr/>
          <p:nvPr/>
        </p:nvGrpSpPr>
        <p:grpSpPr>
          <a:xfrm rot="5400000">
            <a:off x="7435452" y="1616079"/>
            <a:ext cx="1163678" cy="63948"/>
            <a:chOff x="3779200" y="1371600"/>
            <a:chExt cx="1992600" cy="109500"/>
          </a:xfrm>
        </p:grpSpPr>
        <p:sp>
          <p:nvSpPr>
            <p:cNvPr id="859" name="Google Shape;859;p73">
              <a:extLst>
                <a:ext uri="{FF2B5EF4-FFF2-40B4-BE49-F238E27FC236}">
                  <a16:creationId xmlns:a16="http://schemas.microsoft.com/office/drawing/2014/main" id="{30FC026D-CDCE-DC54-B493-41394065E90D}"/>
                </a:ext>
              </a:extLst>
            </p:cNvPr>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3">
              <a:extLst>
                <a:ext uri="{FF2B5EF4-FFF2-40B4-BE49-F238E27FC236}">
                  <a16:creationId xmlns:a16="http://schemas.microsoft.com/office/drawing/2014/main" id="{A660FBF7-5A6B-D6E6-8B30-D396F56759F0}"/>
                </a:ext>
              </a:extLst>
            </p:cNvPr>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3">
              <a:extLst>
                <a:ext uri="{FF2B5EF4-FFF2-40B4-BE49-F238E27FC236}">
                  <a16:creationId xmlns:a16="http://schemas.microsoft.com/office/drawing/2014/main" id="{0EBFFF42-D306-5795-F7F9-4DC9500C9037}"/>
                </a:ext>
              </a:extLst>
            </p:cNvPr>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3">
              <a:extLst>
                <a:ext uri="{FF2B5EF4-FFF2-40B4-BE49-F238E27FC236}">
                  <a16:creationId xmlns:a16="http://schemas.microsoft.com/office/drawing/2014/main" id="{7E328091-E71A-DCF6-89CC-F479567D252F}"/>
                </a:ext>
              </a:extLst>
            </p:cNvPr>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3">
              <a:extLst>
                <a:ext uri="{FF2B5EF4-FFF2-40B4-BE49-F238E27FC236}">
                  <a16:creationId xmlns:a16="http://schemas.microsoft.com/office/drawing/2014/main" id="{C58A3F95-ADF5-982D-5E86-595E5D36D1DA}"/>
                </a:ext>
              </a:extLst>
            </p:cNvPr>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3">
              <a:extLst>
                <a:ext uri="{FF2B5EF4-FFF2-40B4-BE49-F238E27FC236}">
                  <a16:creationId xmlns:a16="http://schemas.microsoft.com/office/drawing/2014/main" id="{D26FA8AE-9CD5-55DB-2490-4487CD19C42E}"/>
                </a:ext>
              </a:extLst>
            </p:cNvPr>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Placeholder 6" descr="A close up of a robot&#10;&#10;AI-generated content may be incorrect.">
            <a:extLst>
              <a:ext uri="{FF2B5EF4-FFF2-40B4-BE49-F238E27FC236}">
                <a16:creationId xmlns:a16="http://schemas.microsoft.com/office/drawing/2014/main" id="{89011CDC-EF19-DB0C-77EA-CB60FC63FF72}"/>
              </a:ext>
            </a:extLst>
          </p:cNvPr>
          <p:cNvPicPr>
            <a:picLocks noGrp="1" noChangeAspect="1"/>
          </p:cNvPicPr>
          <p:nvPr>
            <p:ph type="pic" idx="7"/>
          </p:nvPr>
        </p:nvPicPr>
        <p:blipFill>
          <a:blip r:embed="rId3"/>
          <a:srcRect t="10645" b="10645"/>
          <a:stretch>
            <a:fillRect/>
          </a:stretch>
        </p:blipFill>
        <p:spPr/>
      </p:pic>
    </p:spTree>
    <p:extLst>
      <p:ext uri="{BB962C8B-B14F-4D97-AF65-F5344CB8AC3E}">
        <p14:creationId xmlns:p14="http://schemas.microsoft.com/office/powerpoint/2010/main" val="392022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Effect transition="in" filter="fade">
                                      <p:cBhvr>
                                        <p:cTn id="7" dur="1000"/>
                                        <p:tgtEl>
                                          <p:spTgt spid="842"/>
                                        </p:tgtEl>
                                      </p:cBhvr>
                                    </p:animEffect>
                                  </p:childTnLst>
                                </p:cTn>
                              </p:par>
                              <p:par>
                                <p:cTn id="8" presetID="10" presetClass="entr" presetSubtype="0" fill="hold" nodeType="withEffect">
                                  <p:stCondLst>
                                    <p:cond delay="0"/>
                                  </p:stCondLst>
                                  <p:childTnLst>
                                    <p:set>
                                      <p:cBhvr>
                                        <p:cTn id="9" dur="1" fill="hold">
                                          <p:stCondLst>
                                            <p:cond delay="0"/>
                                          </p:stCondLst>
                                        </p:cTn>
                                        <p:tgtEl>
                                          <p:spTgt spid="843"/>
                                        </p:tgtEl>
                                        <p:attrNameLst>
                                          <p:attrName>style.visibility</p:attrName>
                                        </p:attrNameLst>
                                      </p:cBhvr>
                                      <p:to>
                                        <p:strVal val="visible"/>
                                      </p:to>
                                    </p:set>
                                    <p:animEffect transition="in" filter="fade">
                                      <p:cBhvr>
                                        <p:cTn id="10" dur="1000"/>
                                        <p:tgtEl>
                                          <p:spTgt spid="8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4"/>
                                        </p:tgtEl>
                                        <p:attrNameLst>
                                          <p:attrName>style.visibility</p:attrName>
                                        </p:attrNameLst>
                                      </p:cBhvr>
                                      <p:to>
                                        <p:strVal val="visible"/>
                                      </p:to>
                                    </p:set>
                                    <p:animEffect transition="in" filter="fade">
                                      <p:cBhvr>
                                        <p:cTn id="15" dur="1000"/>
                                        <p:tgtEl>
                                          <p:spTgt spid="844"/>
                                        </p:tgtEl>
                                      </p:cBhvr>
                                    </p:animEffect>
                                  </p:childTnLst>
                                </p:cTn>
                              </p:par>
                              <p:par>
                                <p:cTn id="16" presetID="10" presetClass="entr" presetSubtype="0" fill="hold" nodeType="withEffect">
                                  <p:stCondLst>
                                    <p:cond delay="0"/>
                                  </p:stCondLst>
                                  <p:childTnLst>
                                    <p:set>
                                      <p:cBhvr>
                                        <p:cTn id="17" dur="1" fill="hold">
                                          <p:stCondLst>
                                            <p:cond delay="0"/>
                                          </p:stCondLst>
                                        </p:cTn>
                                        <p:tgtEl>
                                          <p:spTgt spid="845"/>
                                        </p:tgtEl>
                                        <p:attrNameLst>
                                          <p:attrName>style.visibility</p:attrName>
                                        </p:attrNameLst>
                                      </p:cBhvr>
                                      <p:to>
                                        <p:strVal val="visible"/>
                                      </p:to>
                                    </p:set>
                                    <p:animEffect transition="in" filter="fade">
                                      <p:cBhvr>
                                        <p:cTn id="18" dur="1000"/>
                                        <p:tgtEl>
                                          <p:spTgt spid="8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47"/>
                                        </p:tgtEl>
                                        <p:attrNameLst>
                                          <p:attrName>style.visibility</p:attrName>
                                        </p:attrNameLst>
                                      </p:cBhvr>
                                      <p:to>
                                        <p:strVal val="visible"/>
                                      </p:to>
                                    </p:set>
                                    <p:animEffect transition="in" filter="fade">
                                      <p:cBhvr>
                                        <p:cTn id="23" dur="1000"/>
                                        <p:tgtEl>
                                          <p:spTgt spid="847"/>
                                        </p:tgtEl>
                                      </p:cBhvr>
                                    </p:animEffect>
                                  </p:childTnLst>
                                </p:cTn>
                              </p:par>
                              <p:par>
                                <p:cTn id="24" presetID="10" presetClass="entr" presetSubtype="0" fill="hold" nodeType="withEffect">
                                  <p:stCondLst>
                                    <p:cond delay="0"/>
                                  </p:stCondLst>
                                  <p:childTnLst>
                                    <p:set>
                                      <p:cBhvr>
                                        <p:cTn id="25" dur="1" fill="hold">
                                          <p:stCondLst>
                                            <p:cond delay="0"/>
                                          </p:stCondLst>
                                        </p:cTn>
                                        <p:tgtEl>
                                          <p:spTgt spid="846"/>
                                        </p:tgtEl>
                                        <p:attrNameLst>
                                          <p:attrName>style.visibility</p:attrName>
                                        </p:attrNameLst>
                                      </p:cBhvr>
                                      <p:to>
                                        <p:strVal val="visible"/>
                                      </p:to>
                                    </p:set>
                                    <p:animEffect transition="in" filter="fade">
                                      <p:cBhvr>
                                        <p:cTn id="26"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TotalTime>
  <Words>1058</Words>
  <Application>Microsoft Office PowerPoint</Application>
  <PresentationFormat>On-screen Show (16:9)</PresentationFormat>
  <Paragraphs>156</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IBM Plex Sans</vt:lpstr>
      <vt:lpstr>IBM Plex Sans Medium</vt:lpstr>
      <vt:lpstr>PT Sans</vt:lpstr>
      <vt:lpstr>Korean AI Agency Pitch Deck XL by Slidesgo</vt:lpstr>
      <vt:lpstr>AI in Robotics 2025 Landscape &amp; Emerging Technologies</vt:lpstr>
      <vt:lpstr>Introduction</vt:lpstr>
      <vt:lpstr>Timeline of AI in Robotics</vt:lpstr>
      <vt:lpstr>How AI Enhances Robotics</vt:lpstr>
      <vt:lpstr>Real-World Applications</vt:lpstr>
      <vt:lpstr>AI Techniques Used in Robotics</vt:lpstr>
      <vt:lpstr>Main Challenges</vt:lpstr>
      <vt:lpstr>Coming Up</vt:lpstr>
      <vt:lpstr>NVIDIA</vt:lpstr>
      <vt:lpstr>GROOT N1</vt:lpstr>
      <vt:lpstr>NVIDIA OMNIVERSE</vt:lpstr>
      <vt:lpstr>NVIDIA Blackwell</vt:lpstr>
      <vt:lpstr>TESLA</vt:lpstr>
      <vt:lpstr>TESLA Full Self-Driving (FSD)</vt:lpstr>
      <vt:lpstr>Optimus</vt:lpstr>
      <vt:lpstr>Dojo Supercomputer</vt:lpstr>
      <vt:lpstr>$600B</vt:lpstr>
      <vt:lpstr>$166,574</vt:lpstr>
      <vt:lpstr>Ethics &amp; Society</vt:lpstr>
      <vt:lpstr>Public Sentiment: The Future of AI &amp; Robotics</vt:lpstr>
      <vt:lpstr>Transformation</vt:lpstr>
      <vt:lpstr>—Elon Musk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Khalil Hamdi</cp:lastModifiedBy>
  <cp:revision>83</cp:revision>
  <dcterms:modified xsi:type="dcterms:W3CDTF">2025-05-27T04:23:53Z</dcterms:modified>
</cp:coreProperties>
</file>